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7" r:id="rId2"/>
  </p:sldMasterIdLst>
  <p:notesMasterIdLst>
    <p:notesMasterId r:id="rId76"/>
  </p:notesMasterIdLst>
  <p:sldIdLst>
    <p:sldId id="1649" r:id="rId3"/>
    <p:sldId id="1642" r:id="rId4"/>
    <p:sldId id="1643" r:id="rId5"/>
    <p:sldId id="1639" r:id="rId6"/>
    <p:sldId id="1635" r:id="rId7"/>
    <p:sldId id="1634" r:id="rId8"/>
    <p:sldId id="1640" r:id="rId9"/>
    <p:sldId id="1641" r:id="rId10"/>
    <p:sldId id="1658" r:id="rId11"/>
    <p:sldId id="428" r:id="rId12"/>
    <p:sldId id="1533" r:id="rId13"/>
    <p:sldId id="1542" r:id="rId14"/>
    <p:sldId id="1540" r:id="rId15"/>
    <p:sldId id="1541" r:id="rId16"/>
    <p:sldId id="1544" r:id="rId17"/>
    <p:sldId id="1550" r:id="rId18"/>
    <p:sldId id="1546" r:id="rId19"/>
    <p:sldId id="1547" r:id="rId20"/>
    <p:sldId id="1548" r:id="rId21"/>
    <p:sldId id="1554" r:id="rId22"/>
    <p:sldId id="1555" r:id="rId23"/>
    <p:sldId id="1556" r:id="rId24"/>
    <p:sldId id="1558" r:id="rId25"/>
    <p:sldId id="359" r:id="rId26"/>
    <p:sldId id="1559" r:id="rId27"/>
    <p:sldId id="1531" r:id="rId28"/>
    <p:sldId id="1593" r:id="rId29"/>
    <p:sldId id="1563" r:id="rId30"/>
    <p:sldId id="1536" r:id="rId31"/>
    <p:sldId id="1659" r:id="rId32"/>
    <p:sldId id="411" r:id="rId33"/>
    <p:sldId id="378" r:id="rId34"/>
    <p:sldId id="379" r:id="rId35"/>
    <p:sldId id="413" r:id="rId36"/>
    <p:sldId id="1661" r:id="rId37"/>
    <p:sldId id="1665" r:id="rId38"/>
    <p:sldId id="1660" r:id="rId39"/>
    <p:sldId id="412" r:id="rId40"/>
    <p:sldId id="414" r:id="rId41"/>
    <p:sldId id="1516" r:id="rId42"/>
    <p:sldId id="1664" r:id="rId43"/>
    <p:sldId id="417" r:id="rId44"/>
    <p:sldId id="1663" r:id="rId45"/>
    <p:sldId id="1666" r:id="rId46"/>
    <p:sldId id="1667" r:id="rId47"/>
    <p:sldId id="391" r:id="rId48"/>
    <p:sldId id="381" r:id="rId49"/>
    <p:sldId id="383" r:id="rId50"/>
    <p:sldId id="384" r:id="rId51"/>
    <p:sldId id="1605" r:id="rId52"/>
    <p:sldId id="1606" r:id="rId53"/>
    <p:sldId id="1607" r:id="rId54"/>
    <p:sldId id="1633" r:id="rId55"/>
    <p:sldId id="1653" r:id="rId56"/>
    <p:sldId id="1668" r:id="rId57"/>
    <p:sldId id="1662" r:id="rId58"/>
    <p:sldId id="1657" r:id="rId59"/>
    <p:sldId id="1655" r:id="rId60"/>
    <p:sldId id="1625" r:id="rId61"/>
    <p:sldId id="427" r:id="rId62"/>
    <p:sldId id="1669" r:id="rId63"/>
    <p:sldId id="1650" r:id="rId64"/>
    <p:sldId id="1644" r:id="rId65"/>
    <p:sldId id="1604" r:id="rId66"/>
    <p:sldId id="1630" r:id="rId67"/>
    <p:sldId id="1631" r:id="rId68"/>
    <p:sldId id="1645" r:id="rId69"/>
    <p:sldId id="1588" r:id="rId70"/>
    <p:sldId id="1626" r:id="rId71"/>
    <p:sldId id="1647" r:id="rId72"/>
    <p:sldId id="1648" r:id="rId73"/>
    <p:sldId id="1670" r:id="rId74"/>
    <p:sldId id="1652" r:id="rId75"/>
  </p:sldIdLst>
  <p:sldSz cx="9144000" cy="5143500" type="screen16x9"/>
  <p:notesSz cx="6858000" cy="9144000"/>
  <p:embeddedFontLst>
    <p:embeddedFont>
      <p:font typeface="Consolas" panose="020B0609020204030204" pitchFamily="49" charset="0"/>
      <p:regular r:id="rId77"/>
      <p:bold r:id="rId78"/>
      <p:italic r:id="rId79"/>
      <p:boldItalic r:id="rId80"/>
    </p:embeddedFont>
    <p:embeddedFont>
      <p:font typeface="Corbel" panose="020B0503020204020204" pitchFamily="34" charset="0"/>
      <p:regular r:id="rId81"/>
      <p:bold r:id="rId82"/>
      <p:italic r:id="rId83"/>
      <p:boldItalic r:id="rId84"/>
    </p:embeddedFont>
    <p:embeddedFont>
      <p:font typeface="Merriweather Sans" pitchFamily="2" charset="77"/>
      <p:regular r:id="rId85"/>
      <p:bold r:id="rId86"/>
      <p:italic r:id="rId87"/>
      <p:boldItalic r:id="rId88"/>
    </p:embeddedFont>
    <p:embeddedFont>
      <p:font typeface="Roboto" panose="02000000000000000000" pitchFamily="2" charset="0"/>
      <p:regular r:id="rId89"/>
      <p:bold r:id="rId90"/>
      <p:italic r:id="rId91"/>
      <p:boldItalic r:id="rId92"/>
    </p:embeddedFont>
    <p:embeddedFont>
      <p:font typeface="Source Sans Pro" panose="020B0503030403020204" pitchFamily="34" charset="0"/>
      <p:regular r:id="rId93"/>
      <p:bold r:id="rId94"/>
      <p:italic r:id="rId95"/>
      <p:boldItalic r:id="rId96"/>
    </p:embeddedFont>
    <p:embeddedFont>
      <p:font typeface="Source Serif Pro" panose="02040603050405020204" pitchFamily="18" charset="0"/>
      <p:regular r:id="rId97"/>
      <p:bold r:id="rId98"/>
      <p:italic r:id="rId99"/>
      <p:boldItalic r:id="rId100"/>
    </p:embeddedFont>
    <p:embeddedFont>
      <p:font typeface="Tahoma" panose="020B0604030504040204" pitchFamily="34" charset="0"/>
      <p:regular r:id="rId101"/>
      <p:bold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p:restoredTop sz="74286"/>
  </p:normalViewPr>
  <p:slideViewPr>
    <p:cSldViewPr snapToGrid="0">
      <p:cViewPr varScale="1">
        <p:scale>
          <a:sx n="124" d="100"/>
          <a:sy n="124" d="100"/>
        </p:scale>
        <p:origin x="1696"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1923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21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411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4922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1444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9241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653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1499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253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4577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424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2406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256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1513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107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5547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 dirty="0"/>
          </a:p>
        </p:txBody>
      </p:sp>
    </p:spTree>
    <p:extLst>
      <p:ext uri="{BB962C8B-B14F-4D97-AF65-F5344CB8AC3E}">
        <p14:creationId xmlns:p14="http://schemas.microsoft.com/office/powerpoint/2010/main" val="3661483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3793193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2988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273124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670419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7896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222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1316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7915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5640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4876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0696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8472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dirty="0"/>
          </a:p>
        </p:txBody>
      </p:sp>
    </p:spTree>
    <p:extLst>
      <p:ext uri="{BB962C8B-B14F-4D97-AF65-F5344CB8AC3E}">
        <p14:creationId xmlns:p14="http://schemas.microsoft.com/office/powerpoint/2010/main" val="3857946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1838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2"/>
            <a:endParaRPr lang="en-US" dirty="0"/>
          </a:p>
        </p:txBody>
      </p:sp>
    </p:spTree>
    <p:extLst>
      <p:ext uri="{BB962C8B-B14F-4D97-AF65-F5344CB8AC3E}">
        <p14:creationId xmlns:p14="http://schemas.microsoft.com/office/powerpoint/2010/main" val="2937361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3577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493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3193049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p:txBody>
      </p:sp>
    </p:spTree>
    <p:extLst>
      <p:ext uri="{BB962C8B-B14F-4D97-AF65-F5344CB8AC3E}">
        <p14:creationId xmlns:p14="http://schemas.microsoft.com/office/powerpoint/2010/main" val="1437289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012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8944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p:txBody>
      </p:sp>
    </p:spTree>
    <p:extLst>
      <p:ext uri="{BB962C8B-B14F-4D97-AF65-F5344CB8AC3E}">
        <p14:creationId xmlns:p14="http://schemas.microsoft.com/office/powerpoint/2010/main" val="1158144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p:txBody>
      </p:sp>
    </p:spTree>
    <p:extLst>
      <p:ext uri="{BB962C8B-B14F-4D97-AF65-F5344CB8AC3E}">
        <p14:creationId xmlns:p14="http://schemas.microsoft.com/office/powerpoint/2010/main" val="1137595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D1C60-8493-E54E-A271-A299E24D65CE}" type="slidenum">
              <a:rPr lang="en-US" smtClean="0"/>
              <a:t>46</a:t>
            </a:fld>
            <a:endParaRPr lang="en-US"/>
          </a:p>
        </p:txBody>
      </p:sp>
    </p:spTree>
    <p:extLst>
      <p:ext uri="{BB962C8B-B14F-4D97-AF65-F5344CB8AC3E}">
        <p14:creationId xmlns:p14="http://schemas.microsoft.com/office/powerpoint/2010/main" val="1042267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6452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2581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80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421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03837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8246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01715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217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2288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defined what ”self-supervised models” let’s what’s in this class. </a:t>
            </a:r>
          </a:p>
        </p:txBody>
      </p:sp>
    </p:spTree>
    <p:extLst>
      <p:ext uri="{BB962C8B-B14F-4D97-AF65-F5344CB8AC3E}">
        <p14:creationId xmlns:p14="http://schemas.microsoft.com/office/powerpoint/2010/main" val="16610169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8B52-E3C8-2CB5-B666-233698182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D4BA5-CEDD-0E0D-C31B-FC2EDD86E9C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B528868-030B-B9CD-C96D-22E21DB1E2F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4183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0887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9688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329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2315486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77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99717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2955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EDCAD-E241-5EE5-D741-9635FAF8D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0B1B7-06C6-557C-70C7-3BF6CC0477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EE0F0B-7D3E-54F5-51B0-AE3D4583D7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07125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423F7-C5B0-0D7B-77A2-9F144C69B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A6D3C-DA78-4BCE-05A5-6BC2CFEF59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759E06B-68B0-7545-0FF5-6A96439EB8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26893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73670-1814-C6B6-3B7E-654B6322D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07B3F-8DE4-4B57-CFD1-061D4C2D401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8383E7-41A4-7D2B-EF40-E628628FBD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308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288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66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62623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10257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08419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364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994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860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203233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1/23/24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890440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28261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0601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2430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AC98-683A-B90B-0A9B-36591AD4D9B7}"/>
              </a:ext>
            </a:extLst>
          </p:cNvPr>
          <p:cNvSpPr>
            <a:spLocks noGrp="1"/>
          </p:cNvSpPr>
          <p:nvPr>
            <p:ph type="title"/>
          </p:nvPr>
        </p:nvSpPr>
        <p:spPr>
          <a:xfrm>
            <a:off x="311700" y="445025"/>
            <a:ext cx="8520600" cy="572700"/>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63A4CB-7C4F-0B83-D0B4-5E2501E626AD}"/>
              </a:ext>
            </a:extLst>
          </p:cNvPr>
          <p:cNvSpPr>
            <a:spLocks noGrp="1"/>
          </p:cNvSpPr>
          <p:nvPr>
            <p:ph type="sldNum" idx="10"/>
          </p:nvPr>
        </p:nvSpPr>
        <p:spPr>
          <a:xfrm>
            <a:off x="8472458" y="4663217"/>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322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51491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42845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25674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59789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863329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078106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825418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831534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36365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00020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714032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05747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5706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49214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0023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696185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34516451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611120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426231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862951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858932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1822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42879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475492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466379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461991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19074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90641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1872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5318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9018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88974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0215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293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20091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2909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53064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98657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3263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3" r:id="rId15"/>
    <p:sldLayoutId id="2147483704" r:id="rId16"/>
    <p:sldLayoutId id="2147483705" r:id="rId17"/>
    <p:sldLayoutId id="2147483706" r:id="rId18"/>
    <p:sldLayoutId id="2147483686" r:id="rId19"/>
    <p:sldLayoutId id="2147483737"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72174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forbes.com/sites/tomcoughlin/2018/11/27/175-zettabytes-by-2025/?sh=1e6ca8455459"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lesswrong.com/posts/c6KFvQcZggQKZzxr9/trends-in-gpu-price-performanc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tif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oxXpB9pSETo" TargetMode="External"/><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ideo" Target="https://www.youtube.com/embed/oxXpB9pSETo?feature=oembed" TargetMode="External"/><Relationship Id="rId4" Type="http://schemas.openxmlformats.org/officeDocument/2006/relationships/image" Target="../media/image47.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dirty="0"/>
              <a:t>Course Overview</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cs typeface="Consolas" panose="020B0609020204030204" pitchFamily="49" charset="0"/>
              </a:rPr>
              <a:t>https://self-</a:t>
            </a:r>
            <a:r>
              <a:rPr lang="en-US" dirty="0" err="1">
                <a:solidFill>
                  <a:schemeClr val="bg1"/>
                </a:solidFill>
                <a:latin typeface="Consolas" panose="020B0609020204030204" pitchFamily="49" charset="0"/>
                <a:cs typeface="Consolas" panose="020B0609020204030204" pitchFamily="49" charset="0"/>
              </a:rPr>
              <a:t>supervised.cs.jhu.edu</a:t>
            </a:r>
            <a:r>
              <a:rPr lang="en-US" dirty="0">
                <a:solidFill>
                  <a:schemeClr val="bg1"/>
                </a:solidFill>
                <a:latin typeface="Consolas" panose="020B0609020204030204" pitchFamily="49" charset="0"/>
                <a:cs typeface="Consolas" panose="020B0609020204030204" pitchFamily="49" charset="0"/>
              </a:rPr>
              <a:t>/sp2024/</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dirty="0">
                <a:latin typeface="Corbel" panose="020B0503020204020204" pitchFamily="34" charset="0"/>
              </a:rPr>
              <a:t>Self-Supervised Models</a:t>
            </a:r>
          </a:p>
        </p:txBody>
      </p:sp>
    </p:spTree>
    <p:extLst>
      <p:ext uri="{BB962C8B-B14F-4D97-AF65-F5344CB8AC3E}">
        <p14:creationId xmlns:p14="http://schemas.microsoft.com/office/powerpoint/2010/main" val="286308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FF8597AF-9BE5-2290-2493-31F872D87DE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Tree>
    <p:extLst>
      <p:ext uri="{BB962C8B-B14F-4D97-AF65-F5344CB8AC3E}">
        <p14:creationId xmlns:p14="http://schemas.microsoft.com/office/powerpoint/2010/main" val="3774632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6265E620-0190-1DF6-60E0-17184D2FA1B1}"/>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
        <p:nvSpPr>
          <p:cNvPr id="3" name="TextBox 2">
            <a:extLst>
              <a:ext uri="{FF2B5EF4-FFF2-40B4-BE49-F238E27FC236}">
                <a16:creationId xmlns:a16="http://schemas.microsoft.com/office/drawing/2014/main" id="{8429F43C-64D7-8F39-8B97-AA1AA5C27B3B}"/>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40498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44C495DF-0AEF-CDB4-ED17-B78340B7DF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
        <p:nvSpPr>
          <p:cNvPr id="3" name="TextBox 2">
            <a:extLst>
              <a:ext uri="{FF2B5EF4-FFF2-40B4-BE49-F238E27FC236}">
                <a16:creationId xmlns:a16="http://schemas.microsoft.com/office/drawing/2014/main" id="{96D8ED96-6C0C-DE90-7328-CCC69E85C263}"/>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880164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60FCC91A-5FA8-84D2-96C2-09450234A6D3}"/>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
        <p:nvSpPr>
          <p:cNvPr id="7" name="TextBox 6">
            <a:extLst>
              <a:ext uri="{FF2B5EF4-FFF2-40B4-BE49-F238E27FC236}">
                <a16:creationId xmlns:a16="http://schemas.microsoft.com/office/drawing/2014/main" id="{14820B1D-30F4-EA82-B0AB-27CD9BC1C0C8}"/>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7605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CD5D3FA7-17C4-A41E-D9ED-0DC1E84BFE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
        <p:nvSpPr>
          <p:cNvPr id="3" name="TextBox 2">
            <a:extLst>
              <a:ext uri="{FF2B5EF4-FFF2-40B4-BE49-F238E27FC236}">
                <a16:creationId xmlns:a16="http://schemas.microsoft.com/office/drawing/2014/main" id="{65AC0021-6DB0-FCD2-D0E9-D6FE2A1288A6}"/>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354231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2870EB3D-6B77-68F0-5022-762E0B7958C6}"/>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
        <p:nvSpPr>
          <p:cNvPr id="3" name="TextBox 2">
            <a:extLst>
              <a:ext uri="{FF2B5EF4-FFF2-40B4-BE49-F238E27FC236}">
                <a16:creationId xmlns:a16="http://schemas.microsoft.com/office/drawing/2014/main" id="{93791627-3941-C753-007E-EDD4025FC20F}"/>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7804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C3C3D6CA-F191-9BF0-2FC4-4953DA00550A}"/>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
        <p:nvSpPr>
          <p:cNvPr id="3" name="TextBox 2">
            <a:extLst>
              <a:ext uri="{FF2B5EF4-FFF2-40B4-BE49-F238E27FC236}">
                <a16:creationId xmlns:a16="http://schemas.microsoft.com/office/drawing/2014/main" id="{4A6FCD68-6C06-0A74-FC43-F77FFF9E0550}"/>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238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BA0A6228-8188-5585-FD0C-49AE3174E154}"/>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
        <p:nvSpPr>
          <p:cNvPr id="3" name="TextBox 2">
            <a:extLst>
              <a:ext uri="{FF2B5EF4-FFF2-40B4-BE49-F238E27FC236}">
                <a16:creationId xmlns:a16="http://schemas.microsoft.com/office/drawing/2014/main" id="{B1499570-A914-0BA0-5964-D4AD7E3B4D80}"/>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053612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8" name="Text Placeholder 7">
            <a:extLst>
              <a:ext uri="{FF2B5EF4-FFF2-40B4-BE49-F238E27FC236}">
                <a16:creationId xmlns:a16="http://schemas.microsoft.com/office/drawing/2014/main" id="{59EE3E6F-29B5-1B6B-9FFE-C0182B0DFD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3" name="TextBox 2">
            <a:extLst>
              <a:ext uri="{FF2B5EF4-FFF2-40B4-BE49-F238E27FC236}">
                <a16:creationId xmlns:a16="http://schemas.microsoft.com/office/drawing/2014/main" id="{4915F600-95BF-2800-C37A-27A05BFA78B1}"/>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99643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a:p>
            <a:r>
              <a:rPr lang="en-US" sz="2400" dirty="0"/>
              <a:t>A computational model that respond to dialogue commands.</a:t>
            </a:r>
            <a:endParaRPr lang="en-US" sz="2400" b="1" dirty="0"/>
          </a:p>
        </p:txBody>
      </p:sp>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4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9" name="Text Placeholder 8">
            <a:extLst>
              <a:ext uri="{FF2B5EF4-FFF2-40B4-BE49-F238E27FC236}">
                <a16:creationId xmlns:a16="http://schemas.microsoft.com/office/drawing/2014/main" id="{4A4651DC-0563-B394-1A9D-99DF869E8B1D}"/>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3" name="TextBox 2">
            <a:extLst>
              <a:ext uri="{FF2B5EF4-FFF2-40B4-BE49-F238E27FC236}">
                <a16:creationId xmlns:a16="http://schemas.microsoft.com/office/drawing/2014/main" id="{D2B59983-BAA7-59D0-FE97-8A0528309EAB}"/>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530194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11" name="Text Placeholder 10">
            <a:extLst>
              <a:ext uri="{FF2B5EF4-FFF2-40B4-BE49-F238E27FC236}">
                <a16:creationId xmlns:a16="http://schemas.microsoft.com/office/drawing/2014/main" id="{BD26E3D3-92D4-E293-66A6-9385F76626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3" name="TextBox 2">
            <a:extLst>
              <a:ext uri="{FF2B5EF4-FFF2-40B4-BE49-F238E27FC236}">
                <a16:creationId xmlns:a16="http://schemas.microsoft.com/office/drawing/2014/main" id="{0D6BA8AE-3319-7806-9AC4-193F35C17231}"/>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340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dirty="0"/>
              <a:t>Self-Supervision</a:t>
            </a:r>
            <a:endParaRPr lang="en-US" dirty="0"/>
          </a:p>
        </p:txBody>
      </p:sp>
      <p:sp>
        <p:nvSpPr>
          <p:cNvPr id="12" name="Text Placeholder 11">
            <a:extLst>
              <a:ext uri="{FF2B5EF4-FFF2-40B4-BE49-F238E27FC236}">
                <a16:creationId xmlns:a16="http://schemas.microsoft.com/office/drawing/2014/main" id="{49FA99C1-DCAB-5BA1-BEB4-5E052840B6AF}"/>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 </a:t>
            </a:r>
          </a:p>
        </p:txBody>
      </p:sp>
      <p:sp>
        <p:nvSpPr>
          <p:cNvPr id="3" name="TextBox 2">
            <a:extLst>
              <a:ext uri="{FF2B5EF4-FFF2-40B4-BE49-F238E27FC236}">
                <a16:creationId xmlns:a16="http://schemas.microsoft.com/office/drawing/2014/main" id="{069C3D87-6372-7619-45BA-AB915E2B10CA}"/>
              </a:ext>
            </a:extLst>
          </p:cNvPr>
          <p:cNvSpPr txBox="1"/>
          <p:nvPr/>
        </p:nvSpPr>
        <p:spPr>
          <a:xfrm>
            <a:off x="3784765" y="4875207"/>
            <a:ext cx="1664238"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63923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23</a:t>
            </a:fld>
            <a:endParaRPr lang="en"/>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Tree>
    <p:extLst>
      <p:ext uri="{BB962C8B-B14F-4D97-AF65-F5344CB8AC3E}">
        <p14:creationId xmlns:p14="http://schemas.microsoft.com/office/powerpoint/2010/main" val="168373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a:t>
            </a:r>
            <a:r>
              <a:rPr lang="en-US" b="1" dirty="0"/>
              <a:t> </a:t>
            </a:r>
            <a:r>
              <a:rPr lang="en-US" dirty="0"/>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type="body" sz="quarter" idx="16"/>
          </p:nvPr>
        </p:nvSpPr>
        <p:spPr/>
        <p:txBody>
          <a:bodyPr/>
          <a:lstStyle/>
          <a:p>
            <a:r>
              <a:rPr lang="en-US" dirty="0"/>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741208"/>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
        <p:nvSpPr>
          <p:cNvPr id="35" name="TextBox 34">
            <a:extLst>
              <a:ext uri="{FF2B5EF4-FFF2-40B4-BE49-F238E27FC236}">
                <a16:creationId xmlns:a16="http://schemas.microsoft.com/office/drawing/2014/main" id="{9662F8DF-1767-B83D-9779-9DD5AEFDB1B5}"/>
              </a:ext>
            </a:extLst>
          </p:cNvPr>
          <p:cNvSpPr txBox="1"/>
          <p:nvPr/>
        </p:nvSpPr>
        <p:spPr>
          <a:xfrm>
            <a:off x="2873708" y="60935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Tree>
    <p:extLst>
      <p:ext uri="{BB962C8B-B14F-4D97-AF65-F5344CB8AC3E}">
        <p14:creationId xmlns:p14="http://schemas.microsoft.com/office/powerpoint/2010/main" val="21055862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a:t>
            </a:r>
            <a:r>
              <a:rPr lang="en-US" b="1" dirty="0"/>
              <a:t> </a:t>
            </a:r>
            <a:r>
              <a:rPr lang="en-US" dirty="0"/>
              <a:t>Models</a:t>
            </a:r>
            <a:endParaRPr dirty="0"/>
          </a:p>
        </p:txBody>
      </p:sp>
      <p:sp>
        <p:nvSpPr>
          <p:cNvPr id="35" name="Text Placeholder 34">
            <a:extLst>
              <a:ext uri="{FF2B5EF4-FFF2-40B4-BE49-F238E27FC236}">
                <a16:creationId xmlns:a16="http://schemas.microsoft.com/office/drawing/2014/main" id="{E5706C50-19FB-051E-7E0E-C230DB59210D}"/>
              </a:ext>
            </a:extLst>
          </p:cNvPr>
          <p:cNvSpPr>
            <a:spLocks noGrp="1"/>
          </p:cNvSpPr>
          <p:nvPr>
            <p:ph type="body" sz="quarter" idx="16"/>
          </p:nvPr>
        </p:nvSpPr>
        <p:spPr/>
        <p:txBody>
          <a:bodyPr/>
          <a:lstStyle/>
          <a:p>
            <a:r>
              <a:rPr lang="en-US" dirty="0"/>
              <a:t>Are trained to complete partial samples from the world. </a:t>
            </a:r>
          </a:p>
          <a:p>
            <a:endParaRPr lang="en-US" dirty="0"/>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D81689D8-7E93-70BF-7D10-FF1047987869}"/>
              </a:ext>
            </a:extLst>
          </p:cNvPr>
          <p:cNvSpPr txBox="1"/>
          <p:nvPr/>
        </p:nvSpPr>
        <p:spPr>
          <a:xfrm>
            <a:off x="2873708" y="609350"/>
            <a:ext cx="7550400" cy="584775"/>
          </a:xfrm>
          <a:prstGeom prst="rect">
            <a:avLst/>
          </a:prstGeom>
          <a:noFill/>
        </p:spPr>
        <p:txBody>
          <a:bodyPr wrap="square">
            <a:spAutoFit/>
          </a:bodyPr>
          <a:lstStyle/>
          <a:p>
            <a:r>
              <a:rPr lang="en-US" sz="3200" i="1" dirty="0">
                <a:latin typeface="Corbel" panose="020B0503020204020204" pitchFamily="34" charset="0"/>
              </a:rPr>
              <a:t>are </a:t>
            </a:r>
            <a:r>
              <a:rPr lang="en-US" sz="3200" b="1" i="1" dirty="0">
                <a:solidFill>
                  <a:srgbClr val="C00000"/>
                </a:solidFill>
                <a:latin typeface="Corbel" panose="020B0503020204020204" pitchFamily="34" charset="0"/>
              </a:rPr>
              <a:t>predictive models </a:t>
            </a:r>
            <a:r>
              <a:rPr lang="en-US" sz="3200" i="1" dirty="0">
                <a:latin typeface="Corbel" panose="020B0503020204020204" pitchFamily="34" charset="0"/>
              </a:rPr>
              <a:t>of the world! </a:t>
            </a:r>
            <a:endParaRPr lang="en-US" sz="3200" i="1" dirty="0"/>
          </a:p>
        </p:txBody>
      </p:sp>
      <p:sp>
        <p:nvSpPr>
          <p:cNvPr id="40" name="Rectangle 39">
            <a:extLst>
              <a:ext uri="{FF2B5EF4-FFF2-40B4-BE49-F238E27FC236}">
                <a16:creationId xmlns:a16="http://schemas.microsoft.com/office/drawing/2014/main" id="{6DAD0F85-BDA6-34AC-5094-EE73BDBA24FA}"/>
              </a:ext>
            </a:extLst>
          </p:cNvPr>
          <p:cNvSpPr/>
          <p:nvPr/>
        </p:nvSpPr>
        <p:spPr>
          <a:xfrm>
            <a:off x="1424574" y="4741208"/>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Tree>
    <p:extLst>
      <p:ext uri="{BB962C8B-B14F-4D97-AF65-F5344CB8AC3E}">
        <p14:creationId xmlns:p14="http://schemas.microsoft.com/office/powerpoint/2010/main" val="1390733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26</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4053940"/>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data</a:t>
            </a:r>
          </a:p>
        </p:txBody>
      </p:sp>
      <p:sp>
        <p:nvSpPr>
          <p:cNvPr id="6" name="TextBox 5">
            <a:extLst>
              <a:ext uri="{FF2B5EF4-FFF2-40B4-BE49-F238E27FC236}">
                <a16:creationId xmlns:a16="http://schemas.microsoft.com/office/drawing/2014/main" id="{3A2CB28B-0333-3BEE-2DF5-819BF13B9078}"/>
              </a:ext>
            </a:extLst>
          </p:cNvPr>
          <p:cNvSpPr txBox="1"/>
          <p:nvPr/>
        </p:nvSpPr>
        <p:spPr>
          <a:xfrm>
            <a:off x="796800" y="3206747"/>
            <a:ext cx="7550400" cy="461665"/>
          </a:xfrm>
          <a:prstGeom prst="rect">
            <a:avLst/>
          </a:prstGeom>
          <a:noFill/>
        </p:spPr>
        <p:txBody>
          <a:bodyPr wrap="square">
            <a:spAutoFit/>
          </a:bodyPr>
          <a:lstStyle/>
          <a:p>
            <a:pPr algn="ctr"/>
            <a:r>
              <a:rPr lang="en-US" sz="2400" i="1" dirty="0">
                <a:latin typeface="Corbel" panose="020B0503020204020204" pitchFamily="34" charset="0"/>
              </a:rPr>
              <a:t>are </a:t>
            </a:r>
            <a:r>
              <a:rPr lang="en-US" sz="2400" b="1" i="1" dirty="0">
                <a:solidFill>
                  <a:srgbClr val="C00000"/>
                </a:solidFill>
                <a:latin typeface="Corbel" panose="020B0503020204020204" pitchFamily="34" charset="0"/>
              </a:rPr>
              <a:t>predictive models </a:t>
            </a:r>
            <a:r>
              <a:rPr lang="en-US" sz="2400" i="1" dirty="0">
                <a:latin typeface="Corbel" panose="020B0503020204020204" pitchFamily="34" charset="0"/>
              </a:rPr>
              <a:t>of the world! </a:t>
            </a:r>
            <a:endParaRPr lang="en-US" sz="2400" i="1" dirty="0"/>
          </a:p>
        </p:txBody>
      </p:sp>
    </p:spTree>
    <p:extLst>
      <p:ext uri="{BB962C8B-B14F-4D97-AF65-F5344CB8AC3E}">
        <p14:creationId xmlns:p14="http://schemas.microsoft.com/office/powerpoint/2010/main" val="34519603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27</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726136"/>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dirty="0">
                <a:latin typeface="Corbel" panose="020B0503020204020204" pitchFamily="34" charset="0"/>
              </a:rPr>
              <a:t>learned from </a:t>
            </a:r>
            <a:r>
              <a:rPr lang="en-US" b="1" i="1" dirty="0">
                <a:solidFill>
                  <a:srgbClr val="C00000"/>
                </a:solidFill>
                <a:latin typeface="Corbel" panose="020B0503020204020204" pitchFamily="34" charset="0"/>
              </a:rPr>
              <a:t>cheaply available </a:t>
            </a:r>
            <a:r>
              <a:rPr lang="en-US" i="1" dirty="0">
                <a:latin typeface="Corbel" panose="020B0503020204020204" pitchFamily="34" charset="0"/>
              </a:rPr>
              <a:t>unlabeled </a:t>
            </a:r>
            <a:r>
              <a:rPr lang="en-US" sz="5400" b="1" i="1" dirty="0">
                <a:latin typeface="Corbel" panose="020B0503020204020204" pitchFamily="34" charset="0"/>
              </a:rPr>
              <a:t>data</a:t>
            </a:r>
            <a:endParaRPr lang="en-US" b="1" i="1" dirty="0">
              <a:latin typeface="Corbel" panose="020B0503020204020204" pitchFamily="34" charset="0"/>
            </a:endParaRPr>
          </a:p>
        </p:txBody>
      </p:sp>
      <p:sp>
        <p:nvSpPr>
          <p:cNvPr id="5" name="TextBox 4">
            <a:extLst>
              <a:ext uri="{FF2B5EF4-FFF2-40B4-BE49-F238E27FC236}">
                <a16:creationId xmlns:a16="http://schemas.microsoft.com/office/drawing/2014/main" id="{E04E72D4-4B11-5785-D047-541F07CD725A}"/>
              </a:ext>
            </a:extLst>
          </p:cNvPr>
          <p:cNvSpPr txBox="1"/>
          <p:nvPr/>
        </p:nvSpPr>
        <p:spPr>
          <a:xfrm>
            <a:off x="796800" y="3206747"/>
            <a:ext cx="7550400" cy="461665"/>
          </a:xfrm>
          <a:prstGeom prst="rect">
            <a:avLst/>
          </a:prstGeom>
          <a:noFill/>
        </p:spPr>
        <p:txBody>
          <a:bodyPr wrap="square">
            <a:spAutoFit/>
          </a:bodyPr>
          <a:lstStyle/>
          <a:p>
            <a:pPr algn="ctr"/>
            <a:r>
              <a:rPr lang="en-US" sz="2400" i="1" dirty="0">
                <a:latin typeface="Corbel" panose="020B0503020204020204" pitchFamily="34" charset="0"/>
              </a:rPr>
              <a:t>are </a:t>
            </a:r>
            <a:r>
              <a:rPr lang="en-US" sz="2400" b="1" i="1" dirty="0">
                <a:solidFill>
                  <a:srgbClr val="C00000"/>
                </a:solidFill>
                <a:latin typeface="Corbel" panose="020B0503020204020204" pitchFamily="34" charset="0"/>
              </a:rPr>
              <a:t>predictive models </a:t>
            </a:r>
            <a:r>
              <a:rPr lang="en-US" sz="2400" i="1" dirty="0">
                <a:latin typeface="Corbel" panose="020B0503020204020204" pitchFamily="34" charset="0"/>
              </a:rPr>
              <a:t>of the world! </a:t>
            </a:r>
            <a:endParaRPr lang="en-US" sz="2400" i="1" dirty="0"/>
          </a:p>
        </p:txBody>
      </p:sp>
    </p:spTree>
    <p:extLst>
      <p:ext uri="{BB962C8B-B14F-4D97-AF65-F5344CB8AC3E}">
        <p14:creationId xmlns:p14="http://schemas.microsoft.com/office/powerpoint/2010/main" val="45052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dirty="0">
                <a:solidFill>
                  <a:srgbClr val="0070C0"/>
                </a:solidFill>
              </a:rPr>
              <a:t>Self-Supervised Models</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type="body" sz="quarter" idx="16"/>
          </p:nvPr>
        </p:nvSpPr>
        <p:spPr/>
        <p:txBody>
          <a:bodyPr/>
          <a:lstStyle/>
          <a:p>
            <a:r>
              <a:rPr lang="en-US" b="1" dirty="0"/>
              <a:t>Goal:</a:t>
            </a:r>
            <a:r>
              <a:rPr lang="en-US" dirty="0"/>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endParaRPr lang="en-US"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400"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dirty="0"/>
              <a:t>✍️</a:t>
            </a:r>
          </a:p>
        </p:txBody>
      </p:sp>
      <p:sp>
        <p:nvSpPr>
          <p:cNvPr id="39" name="TextBox 38">
            <a:extLst>
              <a:ext uri="{FF2B5EF4-FFF2-40B4-BE49-F238E27FC236}">
                <a16:creationId xmlns:a16="http://schemas.microsoft.com/office/drawing/2014/main" id="{1A593E5B-0B96-C729-4B83-9A5FE9CC739C}"/>
              </a:ext>
            </a:extLst>
          </p:cNvPr>
          <p:cNvSpPr txBox="1"/>
          <p:nvPr/>
        </p:nvSpPr>
        <p:spPr>
          <a:xfrm>
            <a:off x="3409459" y="689366"/>
            <a:ext cx="5831260" cy="461665"/>
          </a:xfrm>
          <a:prstGeom prst="rect">
            <a:avLst/>
          </a:prstGeom>
          <a:noFill/>
        </p:spPr>
        <p:txBody>
          <a:bodyPr wrap="square">
            <a:spAutoFit/>
          </a:bodyPr>
          <a:lstStyle/>
          <a:p>
            <a:pPr>
              <a:buClrTx/>
            </a:pPr>
            <a:r>
              <a:rPr lang="en-US" sz="2400" i="1" dirty="0">
                <a:latin typeface="Corbel" panose="020B0503020204020204" pitchFamily="34" charset="0"/>
              </a:rPr>
              <a:t>are tightly connected to </a:t>
            </a:r>
            <a:r>
              <a:rPr lang="en-US" sz="2400" i="1" dirty="0">
                <a:solidFill>
                  <a:srgbClr val="C00000"/>
                </a:solidFill>
                <a:latin typeface="Corbel" panose="020B0503020204020204" pitchFamily="34" charset="0"/>
              </a:rPr>
              <a:t>tasks </a:t>
            </a:r>
            <a:r>
              <a:rPr lang="en-US" sz="2400" i="1" dirty="0">
                <a:latin typeface="Corbel" panose="020B0503020204020204" pitchFamily="34" charset="0"/>
              </a:rPr>
              <a:t>we care about.  </a:t>
            </a:r>
          </a:p>
        </p:txBody>
      </p:sp>
    </p:spTree>
    <p:extLst>
      <p:ext uri="{BB962C8B-B14F-4D97-AF65-F5344CB8AC3E}">
        <p14:creationId xmlns:p14="http://schemas.microsoft.com/office/powerpoint/2010/main" val="3140079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chemeClr val="accent1"/>
                </a:solidFill>
              </a:rPr>
              <a:t>Self-Supervised Models</a:t>
            </a:r>
            <a:endParaRPr lang="en-US" dirty="0"/>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29</a:t>
            </a:fld>
            <a:endParaRPr lang="en"/>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a:buClrTx/>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3600" i="1" dirty="0">
                <a:latin typeface="Corbel" panose="020B0503020204020204" pitchFamily="34" charset="0"/>
              </a:rPr>
              <a:t>data.</a:t>
            </a:r>
          </a:p>
          <a:p>
            <a:pPr>
              <a:buClrTx/>
            </a:pPr>
            <a:r>
              <a:rPr lang="en-US" sz="3600" i="1" dirty="0">
                <a:latin typeface="Corbel" panose="020B0503020204020204" pitchFamily="34" charset="0"/>
              </a:rPr>
              <a:t>Tightly connected to </a:t>
            </a:r>
            <a:r>
              <a:rPr lang="en-US" sz="3600" i="1" dirty="0">
                <a:solidFill>
                  <a:srgbClr val="C00000"/>
                </a:solidFill>
                <a:latin typeface="Corbel" panose="020B0503020204020204" pitchFamily="34" charset="0"/>
              </a:rPr>
              <a:t>tasks </a:t>
            </a:r>
            <a:r>
              <a:rPr lang="en-US" sz="3600" i="1" dirty="0">
                <a:latin typeface="Corbel" panose="020B0503020204020204" pitchFamily="34" charset="0"/>
              </a:rPr>
              <a:t>we care about.  </a:t>
            </a:r>
          </a:p>
        </p:txBody>
      </p:sp>
    </p:spTree>
    <p:extLst>
      <p:ext uri="{BB962C8B-B14F-4D97-AF65-F5344CB8AC3E}">
        <p14:creationId xmlns:p14="http://schemas.microsoft.com/office/powerpoint/2010/main" val="6892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FA6F-60EA-1E00-B85A-D0196203D862}"/>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err="1"/>
              <a:t>ChatGPT</a:t>
            </a:r>
            <a:endParaRPr lang="en-US" sz="2400" b="1" dirty="0"/>
          </a:p>
        </p:txBody>
      </p:sp>
      <p:pic>
        <p:nvPicPr>
          <p:cNvPr id="4" name="Picture 4">
            <a:extLst>
              <a:ext uri="{FF2B5EF4-FFF2-40B4-BE49-F238E27FC236}">
                <a16:creationId xmlns:a16="http://schemas.microsoft.com/office/drawing/2014/main" id="{1F3F40C5-836F-C377-25A1-97F54A67D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37" b="67129"/>
          <a:stretch/>
        </p:blipFill>
        <p:spPr bwMode="auto">
          <a:xfrm>
            <a:off x="1515035" y="1873671"/>
            <a:ext cx="6263766" cy="2905098"/>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4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5883619"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dirty="0">
                <a:latin typeface="Corbel" panose="020B0503020204020204" pitchFamily="34" charset="0"/>
              </a:rPr>
              <a:t>How did we get here?</a:t>
            </a:r>
          </a:p>
        </p:txBody>
      </p:sp>
    </p:spTree>
    <p:extLst>
      <p:ext uri="{BB962C8B-B14F-4D97-AF65-F5344CB8AC3E}">
        <p14:creationId xmlns:p14="http://schemas.microsoft.com/office/powerpoint/2010/main" val="302355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dirty="0"/>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dirty="0"/>
              <a:t>Many advances are due to </a:t>
            </a:r>
            <a:r>
              <a:rPr lang="en-US" dirty="0">
                <a:solidFill>
                  <a:srgbClr val="C00000"/>
                </a:solidFill>
              </a:rPr>
              <a:t>neural networks</a:t>
            </a:r>
          </a:p>
          <a:p>
            <a:r>
              <a:rPr lang="en-US" dirty="0"/>
              <a:t>How old are neural networks?</a:t>
            </a:r>
          </a:p>
          <a:p>
            <a:endParaRPr lang="en-US" dirty="0"/>
          </a:p>
          <a:p>
            <a:endParaRPr lang="en-US" dirty="0"/>
          </a:p>
        </p:txBody>
      </p:sp>
      <p:sp>
        <p:nvSpPr>
          <p:cNvPr id="7" name="TextBox 6">
            <a:extLst>
              <a:ext uri="{FF2B5EF4-FFF2-40B4-BE49-F238E27FC236}">
                <a16:creationId xmlns:a16="http://schemas.microsoft.com/office/drawing/2014/main" id="{7E35DACA-C14C-ECA2-80AB-EA7B2136895A}"/>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78016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dirty="0"/>
              <a:t>Progress in AI</a:t>
            </a:r>
          </a:p>
        </p:txBody>
      </p:sp>
      <p:sp>
        <p:nvSpPr>
          <p:cNvPr id="7" name="Content Placeholder 6">
            <a:extLst>
              <a:ext uri="{FF2B5EF4-FFF2-40B4-BE49-F238E27FC236}">
                <a16:creationId xmlns:a16="http://schemas.microsoft.com/office/drawing/2014/main" id="{B2920592-AC80-9835-59DB-ACC34159991B}"/>
              </a:ext>
            </a:extLst>
          </p:cNvPr>
          <p:cNvSpPr>
            <a:spLocks noGrp="1"/>
          </p:cNvSpPr>
          <p:nvPr>
            <p:ph type="body" sz="quarter" idx="16"/>
          </p:nvPr>
        </p:nvSpPr>
        <p:spPr/>
        <p:txBody>
          <a:bodyPr>
            <a:normAutofit/>
          </a:bodyPr>
          <a:lstStyle/>
          <a:p>
            <a:r>
              <a:rPr lang="en-US" dirty="0"/>
              <a:t>Many advances are due to </a:t>
            </a:r>
            <a:r>
              <a:rPr lang="en-US" dirty="0">
                <a:solidFill>
                  <a:srgbClr val="C00000"/>
                </a:solidFill>
              </a:rPr>
              <a:t>neural networks</a:t>
            </a:r>
          </a:p>
          <a:p>
            <a:r>
              <a:rPr lang="en-US" dirty="0"/>
              <a:t>How old are neural networks?</a:t>
            </a:r>
          </a:p>
        </p:txBody>
      </p:sp>
      <p:pic>
        <p:nvPicPr>
          <p:cNvPr id="4" name="Picture 3">
            <a:extLst>
              <a:ext uri="{FF2B5EF4-FFF2-40B4-BE49-F238E27FC236}">
                <a16:creationId xmlns:a16="http://schemas.microsoft.com/office/drawing/2014/main" id="{7420735F-4C04-DB9D-4407-D959FF091DB0}"/>
              </a:ext>
            </a:extLst>
          </p:cNvPr>
          <p:cNvPicPr>
            <a:picLocks noChangeAspect="1"/>
          </p:cNvPicPr>
          <p:nvPr/>
        </p:nvPicPr>
        <p:blipFill>
          <a:blip r:embed="rId3"/>
          <a:stretch>
            <a:fillRect/>
          </a:stretch>
        </p:blipFill>
        <p:spPr>
          <a:xfrm>
            <a:off x="5299798" y="585088"/>
            <a:ext cx="3757013" cy="4222408"/>
          </a:xfrm>
          <a:prstGeom prst="rect">
            <a:avLst/>
          </a:prstGeom>
        </p:spPr>
      </p:pic>
      <p:pic>
        <p:nvPicPr>
          <p:cNvPr id="5" name="Picture 4">
            <a:extLst>
              <a:ext uri="{FF2B5EF4-FFF2-40B4-BE49-F238E27FC236}">
                <a16:creationId xmlns:a16="http://schemas.microsoft.com/office/drawing/2014/main" id="{64F67DA3-4AD5-E82D-9C63-991A6CFE06A4}"/>
              </a:ext>
            </a:extLst>
          </p:cNvPr>
          <p:cNvPicPr>
            <a:picLocks noChangeAspect="1"/>
          </p:cNvPicPr>
          <p:nvPr/>
        </p:nvPicPr>
        <p:blipFill>
          <a:blip r:embed="rId4"/>
          <a:stretch>
            <a:fillRect/>
          </a:stretch>
        </p:blipFill>
        <p:spPr>
          <a:xfrm>
            <a:off x="288628" y="2232587"/>
            <a:ext cx="4747026" cy="2594471"/>
          </a:xfrm>
          <a:prstGeom prst="rect">
            <a:avLst/>
          </a:prstGeom>
        </p:spPr>
      </p:pic>
      <p:sp>
        <p:nvSpPr>
          <p:cNvPr id="3" name="TextBox 2">
            <a:extLst>
              <a:ext uri="{FF2B5EF4-FFF2-40B4-BE49-F238E27FC236}">
                <a16:creationId xmlns:a16="http://schemas.microsoft.com/office/drawing/2014/main" id="{5F687F66-813A-5168-9056-31F1942ECDE1}"/>
              </a:ext>
            </a:extLst>
          </p:cNvPr>
          <p:cNvSpPr txBox="1"/>
          <p:nvPr/>
        </p:nvSpPr>
        <p:spPr>
          <a:xfrm>
            <a:off x="6327916" y="4905576"/>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
        <p:nvSpPr>
          <p:cNvPr id="8" name="TextBox 7">
            <a:extLst>
              <a:ext uri="{FF2B5EF4-FFF2-40B4-BE49-F238E27FC236}">
                <a16:creationId xmlns:a16="http://schemas.microsoft.com/office/drawing/2014/main" id="{9B09AF14-AE40-F570-6F8C-614AA9601E8D}"/>
              </a:ext>
            </a:extLst>
          </p:cNvPr>
          <p:cNvSpPr txBox="1"/>
          <p:nvPr/>
        </p:nvSpPr>
        <p:spPr>
          <a:xfrm>
            <a:off x="1624988" y="2125614"/>
            <a:ext cx="2451253" cy="307777"/>
          </a:xfrm>
          <a:prstGeom prst="rect">
            <a:avLst/>
          </a:prstGeom>
          <a:noFill/>
        </p:spPr>
        <p:txBody>
          <a:bodyPr wrap="square">
            <a:spAutoFit/>
          </a:bodyPr>
          <a:lstStyle/>
          <a:p>
            <a:pPr marL="0" indent="0">
              <a:buNone/>
            </a:pPr>
            <a:r>
              <a:rPr lang="en-US" sz="1400" dirty="0">
                <a:solidFill>
                  <a:schemeClr val="accent1">
                    <a:lumMod val="75000"/>
                  </a:schemeClr>
                </a:solidFill>
              </a:rPr>
              <a:t>McCulloch &amp; Pitts (1943)</a:t>
            </a:r>
          </a:p>
        </p:txBody>
      </p:sp>
      <p:pic>
        <p:nvPicPr>
          <p:cNvPr id="8194" name="Picture 2" descr="Into The Woods: Exploring the Depths of Data Science | by Dina Bavli |  Medium">
            <a:extLst>
              <a:ext uri="{FF2B5EF4-FFF2-40B4-BE49-F238E27FC236}">
                <a16:creationId xmlns:a16="http://schemas.microsoft.com/office/drawing/2014/main" id="{12AEB43E-7F46-64BE-9480-0A77FD9C20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5" t="6262" r="34464" b="3642"/>
          <a:stretch/>
        </p:blipFill>
        <p:spPr bwMode="auto">
          <a:xfrm>
            <a:off x="3961902" y="65107"/>
            <a:ext cx="1857080" cy="122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93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dirty="0"/>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dirty="0"/>
              <a:t>Many advances are due to </a:t>
            </a:r>
            <a:r>
              <a:rPr lang="en-US" dirty="0">
                <a:solidFill>
                  <a:srgbClr val="C00000"/>
                </a:solidFill>
              </a:rPr>
              <a:t>neural networks</a:t>
            </a:r>
          </a:p>
          <a:p>
            <a:r>
              <a:rPr lang="en-US" dirty="0"/>
              <a:t>How old are neural networks?</a:t>
            </a:r>
          </a:p>
          <a:p>
            <a:pPr lvl="1"/>
            <a:r>
              <a:rPr lang="en-US" dirty="0"/>
              <a:t>They’ve been around since the 1940s</a:t>
            </a:r>
          </a:p>
          <a:p>
            <a:pPr lvl="1"/>
            <a:r>
              <a:rPr lang="en-US" dirty="0"/>
              <a:t>But why have only recently we seen breakthroughs?</a:t>
            </a:r>
          </a:p>
          <a:p>
            <a:pPr lvl="2"/>
            <a:r>
              <a:rPr lang="en-US" dirty="0"/>
              <a:t>3 forces came together! </a:t>
            </a:r>
          </a:p>
          <a:p>
            <a:endParaRPr lang="en-US" dirty="0"/>
          </a:p>
          <a:p>
            <a:endParaRPr lang="en-US" dirty="0"/>
          </a:p>
        </p:txBody>
      </p:sp>
      <p:sp>
        <p:nvSpPr>
          <p:cNvPr id="4" name="TextBox 3">
            <a:extLst>
              <a:ext uri="{FF2B5EF4-FFF2-40B4-BE49-F238E27FC236}">
                <a16:creationId xmlns:a16="http://schemas.microsoft.com/office/drawing/2014/main" id="{AFF8C7E2-6C2D-FF74-83FD-8BD3043D23CA}"/>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644111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dirty="0"/>
              <a:t>Force 1: Massive Amount of Data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dirty="0"/>
              <a:t>Internet provided us with a massive repository of data. </a:t>
            </a:r>
          </a:p>
          <a:p>
            <a:pPr lvl="1"/>
            <a:endParaRPr lang="en-US" dirty="0"/>
          </a:p>
          <a:p>
            <a:pPr lvl="1"/>
            <a:endParaRPr lang="en-US" dirty="0"/>
          </a:p>
        </p:txBody>
      </p:sp>
      <p:sp>
        <p:nvSpPr>
          <p:cNvPr id="6" name="TextBox 5">
            <a:extLst>
              <a:ext uri="{FF2B5EF4-FFF2-40B4-BE49-F238E27FC236}">
                <a16:creationId xmlns:a16="http://schemas.microsoft.com/office/drawing/2014/main" id="{37F8432C-6D20-F9F1-8D27-4BAE44323D09}"/>
              </a:ext>
            </a:extLst>
          </p:cNvPr>
          <p:cNvSpPr txBox="1"/>
          <p:nvPr/>
        </p:nvSpPr>
        <p:spPr>
          <a:xfrm>
            <a:off x="1541469" y="4788746"/>
            <a:ext cx="7803572" cy="253916"/>
          </a:xfrm>
          <a:prstGeom prst="rect">
            <a:avLst/>
          </a:prstGeom>
          <a:noFill/>
        </p:spPr>
        <p:txBody>
          <a:bodyPr wrap="square">
            <a:spAutoFit/>
          </a:bodyPr>
          <a:lstStyle/>
          <a:p>
            <a:r>
              <a:rPr lang="en-US" sz="1050" dirty="0"/>
              <a:t>Image source: </a:t>
            </a:r>
            <a:r>
              <a:rPr lang="en-US" sz="1050" dirty="0">
                <a:hlinkClick r:id="rId3"/>
              </a:rPr>
              <a:t>https://www.forbes.com/sites/tomcoughlin/2018/11/27/175-zettabytes-by-2025/?sh=1e6ca8455459</a:t>
            </a:r>
            <a:r>
              <a:rPr lang="en-US" sz="1050" dirty="0"/>
              <a:t> </a:t>
            </a:r>
          </a:p>
        </p:txBody>
      </p:sp>
      <p:pic>
        <p:nvPicPr>
          <p:cNvPr id="1028" name="Picture 4" descr="175 Zettabytes By 2025">
            <a:extLst>
              <a:ext uri="{FF2B5EF4-FFF2-40B4-BE49-F238E27FC236}">
                <a16:creationId xmlns:a16="http://schemas.microsoft.com/office/drawing/2014/main" id="{7E40D247-CBFF-C8EA-DF19-1EF5285AB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324" y="1682798"/>
            <a:ext cx="6581955" cy="3164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rnet Services/Broadband - Township of Selwyn">
            <a:extLst>
              <a:ext uri="{FF2B5EF4-FFF2-40B4-BE49-F238E27FC236}">
                <a16:creationId xmlns:a16="http://schemas.microsoft.com/office/drawing/2014/main" id="{076F2760-77A6-CAAF-F076-C94E90975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942" y="0"/>
            <a:ext cx="2432050"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53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dirty="0"/>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dirty="0"/>
              <a:t>Fast processors for deep learning! </a:t>
            </a:r>
          </a:p>
          <a:p>
            <a:endParaRPr lang="en-US" dirty="0"/>
          </a:p>
        </p:txBody>
      </p:sp>
      <p:sp>
        <p:nvSpPr>
          <p:cNvPr id="4" name="TextBox 3">
            <a:extLst>
              <a:ext uri="{FF2B5EF4-FFF2-40B4-BE49-F238E27FC236}">
                <a16:creationId xmlns:a16="http://schemas.microsoft.com/office/drawing/2014/main" id="{0D988BD7-75BF-3AE3-9D46-6E6678680490}"/>
              </a:ext>
            </a:extLst>
          </p:cNvPr>
          <p:cNvSpPr txBox="1"/>
          <p:nvPr/>
        </p:nvSpPr>
        <p:spPr>
          <a:xfrm>
            <a:off x="3478490" y="4640296"/>
            <a:ext cx="1614063" cy="253916"/>
          </a:xfrm>
          <a:prstGeom prst="rect">
            <a:avLst/>
          </a:prstGeom>
          <a:noFill/>
        </p:spPr>
        <p:txBody>
          <a:bodyPr wrap="square">
            <a:spAutoFit/>
          </a:bodyPr>
          <a:lstStyle/>
          <a:p>
            <a:pPr algn="ctr"/>
            <a:r>
              <a:rPr lang="en-US" sz="1050" dirty="0"/>
              <a:t>A100 GPU</a:t>
            </a:r>
          </a:p>
        </p:txBody>
      </p:sp>
      <p:pic>
        <p:nvPicPr>
          <p:cNvPr id="2052" name="Picture 4" descr="Types oNVIDIA GPU Architectures For Deep Learning">
            <a:extLst>
              <a:ext uri="{FF2B5EF4-FFF2-40B4-BE49-F238E27FC236}">
                <a16:creationId xmlns:a16="http://schemas.microsoft.com/office/drawing/2014/main" id="{911ACEF7-E7D9-015C-AB26-B58C2F3EAE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43" b="23275"/>
          <a:stretch/>
        </p:blipFill>
        <p:spPr bwMode="auto">
          <a:xfrm>
            <a:off x="5437186" y="876306"/>
            <a:ext cx="3706814" cy="23234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vidia Unveils Ampere A100 80GB GPU With 2TB/s of Memory Bandwidth ...">
            <a:extLst>
              <a:ext uri="{FF2B5EF4-FFF2-40B4-BE49-F238E27FC236}">
                <a16:creationId xmlns:a16="http://schemas.microsoft.com/office/drawing/2014/main" id="{F6759127-DEF0-2F6A-EBEE-F6D937AE59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07" t="10425" r="22474" b="9408"/>
          <a:stretch/>
        </p:blipFill>
        <p:spPr bwMode="auto">
          <a:xfrm>
            <a:off x="2865746" y="2431565"/>
            <a:ext cx="2846895" cy="223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15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dirty="0"/>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dirty="0"/>
              <a:t>Fast processors for deep learning! </a:t>
            </a:r>
          </a:p>
          <a:p>
            <a:pPr marL="0" indent="0">
              <a:buNone/>
            </a:pPr>
            <a:br>
              <a:rPr lang="en-US" dirty="0"/>
            </a:br>
            <a:endParaRPr lang="en-US" dirty="0"/>
          </a:p>
          <a:p>
            <a:r>
              <a:rPr lang="en-US"/>
              <a:t>Cheaper computing power</a:t>
            </a:r>
            <a:br>
              <a:rPr lang="en-US"/>
            </a:br>
            <a:r>
              <a:rPr lang="en-US"/>
              <a:t>over time.</a:t>
            </a:r>
            <a:endParaRPr lang="en-US" dirty="0"/>
          </a:p>
        </p:txBody>
      </p:sp>
      <p:pic>
        <p:nvPicPr>
          <p:cNvPr id="2050" name="Picture 2">
            <a:extLst>
              <a:ext uri="{FF2B5EF4-FFF2-40B4-BE49-F238E27FC236}">
                <a16:creationId xmlns:a16="http://schemas.microsoft.com/office/drawing/2014/main" id="{B22136D8-57BC-8079-08C4-C1C43354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842" y="1069579"/>
            <a:ext cx="5052671" cy="3775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988BD7-75BF-3AE3-9D46-6E6678680490}"/>
              </a:ext>
            </a:extLst>
          </p:cNvPr>
          <p:cNvSpPr txBox="1"/>
          <p:nvPr/>
        </p:nvSpPr>
        <p:spPr>
          <a:xfrm>
            <a:off x="861740" y="4870062"/>
            <a:ext cx="7803572" cy="253916"/>
          </a:xfrm>
          <a:prstGeom prst="rect">
            <a:avLst/>
          </a:prstGeom>
          <a:noFill/>
        </p:spPr>
        <p:txBody>
          <a:bodyPr wrap="square">
            <a:spAutoFit/>
          </a:bodyPr>
          <a:lstStyle/>
          <a:p>
            <a:pPr algn="ctr"/>
            <a:r>
              <a:rPr lang="en-US" sz="1050" dirty="0">
                <a:hlinkClick r:id="rId4"/>
              </a:rPr>
              <a:t>https://www.lesswrong.com/posts/c6KFvQcZggQKZzxr9/trends-in-gpu-price-performance</a:t>
            </a:r>
            <a:r>
              <a:rPr lang="en-US" sz="1050" dirty="0"/>
              <a:t> </a:t>
            </a:r>
          </a:p>
        </p:txBody>
      </p:sp>
      <p:sp>
        <p:nvSpPr>
          <p:cNvPr id="5" name="Rounded Rectangular Callout 4">
            <a:extLst>
              <a:ext uri="{FF2B5EF4-FFF2-40B4-BE49-F238E27FC236}">
                <a16:creationId xmlns:a16="http://schemas.microsoft.com/office/drawing/2014/main" id="{64755FDA-A77D-9DE5-FFCE-0D0EA4CF40C7}"/>
              </a:ext>
            </a:extLst>
          </p:cNvPr>
          <p:cNvSpPr/>
          <p:nvPr/>
        </p:nvSpPr>
        <p:spPr>
          <a:xfrm>
            <a:off x="1685254" y="3104302"/>
            <a:ext cx="1753985" cy="781484"/>
          </a:xfrm>
          <a:prstGeom prst="wedgeRoundRectCallout">
            <a:avLst>
              <a:gd name="adj1" fmla="val 58602"/>
              <a:gd name="adj2" fmla="val -43169"/>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amount of computing power, per dollar </a:t>
            </a:r>
          </a:p>
        </p:txBody>
      </p:sp>
    </p:spTree>
    <p:extLst>
      <p:ext uri="{BB962C8B-B14F-4D97-AF65-F5344CB8AC3E}">
        <p14:creationId xmlns:p14="http://schemas.microsoft.com/office/powerpoint/2010/main" val="1714624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dirty="0"/>
              <a:t>Force 2: Computing Power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pPr lvl="1"/>
            <a:endParaRPr lang="en-US" dirty="0"/>
          </a:p>
          <a:p>
            <a:pPr lvl="1"/>
            <a:endParaRPr lang="en-US" dirty="0"/>
          </a:p>
          <a:p>
            <a:pPr lvl="1"/>
            <a:endParaRPr lang="en-US" dirty="0"/>
          </a:p>
        </p:txBody>
      </p:sp>
      <p:pic>
        <p:nvPicPr>
          <p:cNvPr id="2" name="Picture 1">
            <a:extLst>
              <a:ext uri="{FF2B5EF4-FFF2-40B4-BE49-F238E27FC236}">
                <a16:creationId xmlns:a16="http://schemas.microsoft.com/office/drawing/2014/main" id="{FE496156-A0EB-8419-28F2-74462F06800D}"/>
              </a:ext>
            </a:extLst>
          </p:cNvPr>
          <p:cNvPicPr>
            <a:picLocks noChangeAspect="1"/>
          </p:cNvPicPr>
          <p:nvPr/>
        </p:nvPicPr>
        <p:blipFill>
          <a:blip r:embed="rId3"/>
          <a:stretch>
            <a:fillRect/>
          </a:stretch>
        </p:blipFill>
        <p:spPr>
          <a:xfrm>
            <a:off x="4686630" y="2698370"/>
            <a:ext cx="3697953" cy="2055870"/>
          </a:xfrm>
          <a:prstGeom prst="rect">
            <a:avLst/>
          </a:prstGeom>
        </p:spPr>
      </p:pic>
      <p:sp>
        <p:nvSpPr>
          <p:cNvPr id="6" name="TextBox 5">
            <a:extLst>
              <a:ext uri="{FF2B5EF4-FFF2-40B4-BE49-F238E27FC236}">
                <a16:creationId xmlns:a16="http://schemas.microsoft.com/office/drawing/2014/main" id="{37F8432C-6D20-F9F1-8D27-4BAE44323D09}"/>
              </a:ext>
            </a:extLst>
          </p:cNvPr>
          <p:cNvSpPr txBox="1"/>
          <p:nvPr/>
        </p:nvSpPr>
        <p:spPr>
          <a:xfrm>
            <a:off x="1187789" y="4754240"/>
            <a:ext cx="7803572" cy="253916"/>
          </a:xfrm>
          <a:prstGeom prst="rect">
            <a:avLst/>
          </a:prstGeom>
          <a:noFill/>
        </p:spPr>
        <p:txBody>
          <a:bodyPr wrap="square">
            <a:spAutoFit/>
          </a:bodyPr>
          <a:lstStyle/>
          <a:p>
            <a:r>
              <a:rPr lang="en-US" sz="1050" dirty="0"/>
              <a:t>Image source: https://</a:t>
            </a:r>
            <a:r>
              <a:rPr lang="en-US" sz="1050" dirty="0" err="1"/>
              <a:t>developer.nvidia.com</a:t>
            </a:r>
            <a:r>
              <a:rPr lang="en-US" sz="1050" dirty="0"/>
              <a:t>/blog/scaling-language-model-training-to-a-trillion-parameters-using-megatron/</a:t>
            </a:r>
          </a:p>
        </p:txBody>
      </p:sp>
      <p:sp>
        <p:nvSpPr>
          <p:cNvPr id="3" name="Text Placeholder 2">
            <a:extLst>
              <a:ext uri="{FF2B5EF4-FFF2-40B4-BE49-F238E27FC236}">
                <a16:creationId xmlns:a16="http://schemas.microsoft.com/office/drawing/2014/main" id="{E91CA683-AF81-3A7F-F5C3-2C061D8AA4FD}"/>
              </a:ext>
            </a:extLst>
          </p:cNvPr>
          <p:cNvSpPr txBox="1">
            <a:spLocks/>
          </p:cNvSpPr>
          <p:nvPr/>
        </p:nvSpPr>
        <p:spPr>
          <a:xfrm>
            <a:off x="535491" y="1401646"/>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Fast processors for deep learning! </a:t>
            </a:r>
          </a:p>
          <a:p>
            <a:pPr marL="0" indent="0">
              <a:buNone/>
            </a:pPr>
            <a:br>
              <a:rPr lang="en-US" dirty="0"/>
            </a:br>
            <a:endParaRPr lang="en-US" dirty="0"/>
          </a:p>
          <a:p>
            <a:r>
              <a:rPr lang="en-US" dirty="0"/>
              <a:t>Cheaper computing power</a:t>
            </a:r>
            <a:br>
              <a:rPr lang="en-US" dirty="0"/>
            </a:br>
            <a:r>
              <a:rPr lang="en-US" dirty="0"/>
              <a:t>over time.</a:t>
            </a:r>
            <a:br>
              <a:rPr lang="en-US" dirty="0"/>
            </a:br>
            <a:br>
              <a:rPr lang="en-US" dirty="0"/>
            </a:br>
            <a:endParaRPr lang="en-US" dirty="0"/>
          </a:p>
          <a:p>
            <a:r>
              <a:rPr lang="en-US" dirty="0"/>
              <a:t>Distributed training/inference</a:t>
            </a:r>
            <a:br>
              <a:rPr lang="en-US" dirty="0"/>
            </a:br>
            <a:r>
              <a:rPr lang="en-US" dirty="0"/>
              <a:t>allows us to scale to a larger</a:t>
            </a:r>
            <a:br>
              <a:rPr lang="en-US" dirty="0"/>
            </a:br>
            <a:r>
              <a:rPr lang="en-US" dirty="0"/>
              <a:t>set of processors.   </a:t>
            </a:r>
          </a:p>
        </p:txBody>
      </p:sp>
      <p:pic>
        <p:nvPicPr>
          <p:cNvPr id="3076" name="Picture 4" descr="What Is Distributed Training?">
            <a:extLst>
              <a:ext uri="{FF2B5EF4-FFF2-40B4-BE49-F238E27FC236}">
                <a16:creationId xmlns:a16="http://schemas.microsoft.com/office/drawing/2014/main" id="{7145D492-9232-DBE5-239C-9D5D6B360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56" t="39771" r="2104" b="7568"/>
          <a:stretch/>
        </p:blipFill>
        <p:spPr bwMode="auto">
          <a:xfrm>
            <a:off x="5338401" y="917526"/>
            <a:ext cx="2394409" cy="166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1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dirty="0"/>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dirty="0"/>
              <a:t>Advances in optimization</a:t>
            </a:r>
          </a:p>
          <a:p>
            <a:pPr marL="342900" lvl="1" indent="0">
              <a:buNone/>
            </a:pPr>
            <a:endParaRPr lang="en-US" dirty="0"/>
          </a:p>
          <a:p>
            <a:pPr lvl="1"/>
            <a:endParaRPr lang="en-US" dirty="0"/>
          </a:p>
          <a:p>
            <a:pPr lvl="1"/>
            <a:endParaRPr lang="en-US" dirty="0"/>
          </a:p>
        </p:txBody>
      </p:sp>
      <p:pic>
        <p:nvPicPr>
          <p:cNvPr id="3" name="Picture 2">
            <a:extLst>
              <a:ext uri="{FF2B5EF4-FFF2-40B4-BE49-F238E27FC236}">
                <a16:creationId xmlns:a16="http://schemas.microsoft.com/office/drawing/2014/main" id="{2BD291F8-DC01-5740-64EF-44F9861900D2}"/>
              </a:ext>
            </a:extLst>
          </p:cNvPr>
          <p:cNvPicPr>
            <a:picLocks noChangeAspect="1"/>
          </p:cNvPicPr>
          <p:nvPr/>
        </p:nvPicPr>
        <p:blipFill>
          <a:blip r:embed="rId3"/>
          <a:stretch>
            <a:fillRect/>
          </a:stretch>
        </p:blipFill>
        <p:spPr>
          <a:xfrm>
            <a:off x="4074396" y="964661"/>
            <a:ext cx="4144187" cy="4028901"/>
          </a:xfrm>
          <a:prstGeom prst="rect">
            <a:avLst/>
          </a:prstGeom>
        </p:spPr>
      </p:pic>
    </p:spTree>
    <p:extLst>
      <p:ext uri="{BB962C8B-B14F-4D97-AF65-F5344CB8AC3E}">
        <p14:creationId xmlns:p14="http://schemas.microsoft.com/office/powerpoint/2010/main" val="2860642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72D6E-774D-3114-9FAE-E60DEABF9331}"/>
              </a:ext>
            </a:extLst>
          </p:cNvPr>
          <p:cNvPicPr>
            <a:picLocks noChangeAspect="1"/>
          </p:cNvPicPr>
          <p:nvPr/>
        </p:nvPicPr>
        <p:blipFill>
          <a:blip r:embed="rId3"/>
          <a:stretch>
            <a:fillRect/>
          </a:stretch>
        </p:blipFill>
        <p:spPr>
          <a:xfrm>
            <a:off x="5546004" y="0"/>
            <a:ext cx="3517313" cy="5143500"/>
          </a:xfrm>
          <a:prstGeom prst="rect">
            <a:avLst/>
          </a:prstGeom>
        </p:spPr>
      </p:pic>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dirty="0"/>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dirty="0"/>
              <a:t>Advances in optimization</a:t>
            </a:r>
          </a:p>
          <a:p>
            <a:r>
              <a:rPr lang="en-US" dirty="0"/>
              <a:t>Innovations in model architectures</a:t>
            </a:r>
          </a:p>
          <a:p>
            <a:r>
              <a:rPr lang="en-US" dirty="0"/>
              <a:t>….</a:t>
            </a:r>
          </a:p>
          <a:p>
            <a:pPr marL="3429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91767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63956-36BC-4CF3-545C-782FA2D1565A}"/>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solidFill>
                  <a:srgbClr val="C00000"/>
                </a:solidFill>
              </a:rPr>
              <a:t>Can write essays, expand an idea, summarize documents, translate them, debug your code, explain it, suggest improvements, etc.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4AC8F672-A3E2-1253-008F-08EDDFC24573}"/>
              </a:ext>
            </a:extLst>
          </p:cNvPr>
          <p:cNvSpPr/>
          <p:nvPr/>
        </p:nvSpPr>
        <p:spPr>
          <a:xfrm>
            <a:off x="2130971" y="2755718"/>
            <a:ext cx="6805995" cy="1281383"/>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How is it able to do these? 🤔</a:t>
            </a:r>
          </a:p>
          <a:p>
            <a:pPr marL="285750" indent="-285750">
              <a:buFont typeface="Arial" panose="020B0604020202020204" pitchFamily="34" charset="0"/>
              <a:buChar char="•"/>
            </a:pPr>
            <a:r>
              <a:rPr lang="en-US" sz="2000" dirty="0">
                <a:solidFill>
                  <a:schemeClr val="tx1"/>
                </a:solidFill>
              </a:rPr>
              <a:t>What are the principles that govern this technology? </a:t>
            </a:r>
          </a:p>
          <a:p>
            <a:pPr marL="285750" indent="-285750">
              <a:buFont typeface="Arial" panose="020B0604020202020204" pitchFamily="34" charset="0"/>
              <a:buChar char="•"/>
            </a:pPr>
            <a:r>
              <a:rPr lang="en-US" sz="2000" dirty="0">
                <a:solidFill>
                  <a:schemeClr val="tx1"/>
                </a:solidFill>
              </a:rPr>
              <a:t>Can we replicate it? </a:t>
            </a:r>
          </a:p>
          <a:p>
            <a:pPr marL="285750" indent="-285750">
              <a:buFont typeface="Arial" panose="020B0604020202020204" pitchFamily="34" charset="0"/>
              <a:buChar char="•"/>
            </a:pPr>
            <a:r>
              <a:rPr lang="en-US" sz="2000" dirty="0">
                <a:solidFill>
                  <a:schemeClr val="tx1"/>
                </a:solidFill>
              </a:rPr>
              <a:t>Can we extend it? </a:t>
            </a:r>
          </a:p>
        </p:txBody>
      </p:sp>
    </p:spTree>
    <p:extLst>
      <p:ext uri="{BB962C8B-B14F-4D97-AF65-F5344CB8AC3E}">
        <p14:creationId xmlns:p14="http://schemas.microsoft.com/office/powerpoint/2010/main" val="38901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F22D486-207B-FB28-BC4F-D035510C4F4E}"/>
              </a:ext>
            </a:extLst>
          </p:cNvPr>
          <p:cNvGrpSpPr/>
          <p:nvPr/>
        </p:nvGrpSpPr>
        <p:grpSpPr>
          <a:xfrm>
            <a:off x="870859" y="1277086"/>
            <a:ext cx="4143026" cy="1049489"/>
            <a:chOff x="264931" y="1296498"/>
            <a:chExt cx="4143026" cy="1049489"/>
          </a:xfrm>
        </p:grpSpPr>
        <p:sp>
          <p:nvSpPr>
            <p:cNvPr id="29" name="Rectangle 28">
              <a:extLst>
                <a:ext uri="{FF2B5EF4-FFF2-40B4-BE49-F238E27FC236}">
                  <a16:creationId xmlns:a16="http://schemas.microsoft.com/office/drawing/2014/main" id="{96C1EAFE-5A3C-B04B-9F5A-BE0E6370FEBE}"/>
                </a:ext>
              </a:extLst>
            </p:cNvPr>
            <p:cNvSpPr/>
            <p:nvPr/>
          </p:nvSpPr>
          <p:spPr>
            <a:xfrm>
              <a:off x="264931" y="1296498"/>
              <a:ext cx="4143026" cy="1049489"/>
            </a:xfrm>
            <a:prstGeom prst="rect">
              <a:avLst/>
            </a:prstGeom>
            <a:solidFill>
              <a:srgbClr val="2529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0" name="Picture 29" descr="Text&#10;&#10;Description automatically generated">
              <a:extLst>
                <a:ext uri="{FF2B5EF4-FFF2-40B4-BE49-F238E27FC236}">
                  <a16:creationId xmlns:a16="http://schemas.microsoft.com/office/drawing/2014/main" id="{5392E9B1-4F49-6943-BFBD-AEAA737BEAE8}"/>
                </a:ext>
              </a:extLst>
            </p:cNvPr>
            <p:cNvPicPr>
              <a:picLocks noChangeAspect="1"/>
            </p:cNvPicPr>
            <p:nvPr/>
          </p:nvPicPr>
          <p:blipFill>
            <a:blip r:embed="rId3"/>
            <a:stretch>
              <a:fillRect/>
            </a:stretch>
          </p:blipFill>
          <p:spPr>
            <a:xfrm>
              <a:off x="274598" y="1672068"/>
              <a:ext cx="3048651" cy="647446"/>
            </a:xfrm>
            <a:prstGeom prst="rect">
              <a:avLst/>
            </a:prstGeom>
          </p:spPr>
        </p:pic>
        <p:pic>
          <p:nvPicPr>
            <p:cNvPr id="32" name="Content Placeholder 25" descr="Logo&#10;&#10;Description automatically generated">
              <a:extLst>
                <a:ext uri="{FF2B5EF4-FFF2-40B4-BE49-F238E27FC236}">
                  <a16:creationId xmlns:a16="http://schemas.microsoft.com/office/drawing/2014/main" id="{8A989B94-9709-2346-8792-E5C51538F815}"/>
                </a:ext>
              </a:extLst>
            </p:cNvPr>
            <p:cNvPicPr>
              <a:picLocks noChangeAspect="1"/>
            </p:cNvPicPr>
            <p:nvPr/>
          </p:nvPicPr>
          <p:blipFill>
            <a:blip r:embed="rId4"/>
            <a:stretch>
              <a:fillRect/>
            </a:stretch>
          </p:blipFill>
          <p:spPr bwMode="auto">
            <a:xfrm>
              <a:off x="1244074" y="1364455"/>
              <a:ext cx="2045492" cy="257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081A1BD4-F219-D573-4F6F-A8A30EA47470}"/>
              </a:ext>
            </a:extLst>
          </p:cNvPr>
          <p:cNvGrpSpPr/>
          <p:nvPr/>
        </p:nvGrpSpPr>
        <p:grpSpPr>
          <a:xfrm>
            <a:off x="884072" y="2529917"/>
            <a:ext cx="4129813" cy="1049489"/>
            <a:chOff x="278144" y="2549329"/>
            <a:chExt cx="4129813" cy="1049489"/>
          </a:xfrm>
        </p:grpSpPr>
        <p:sp>
          <p:nvSpPr>
            <p:cNvPr id="33" name="Rectangle 32">
              <a:extLst>
                <a:ext uri="{FF2B5EF4-FFF2-40B4-BE49-F238E27FC236}">
                  <a16:creationId xmlns:a16="http://schemas.microsoft.com/office/drawing/2014/main" id="{3357D4CC-0A56-724D-8C08-73DBBF29EA46}"/>
                </a:ext>
              </a:extLst>
            </p:cNvPr>
            <p:cNvSpPr/>
            <p:nvPr/>
          </p:nvSpPr>
          <p:spPr>
            <a:xfrm>
              <a:off x="278144" y="2549329"/>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4" name="Picture 33" descr="A picture containing text&#10;&#10;Description automatically generated">
              <a:extLst>
                <a:ext uri="{FF2B5EF4-FFF2-40B4-BE49-F238E27FC236}">
                  <a16:creationId xmlns:a16="http://schemas.microsoft.com/office/drawing/2014/main" id="{8A709BEB-3F03-7F43-A2DD-45915E07D1EF}"/>
                </a:ext>
              </a:extLst>
            </p:cNvPr>
            <p:cNvPicPr>
              <a:picLocks noChangeAspect="1"/>
            </p:cNvPicPr>
            <p:nvPr/>
          </p:nvPicPr>
          <p:blipFill>
            <a:blip r:embed="rId5"/>
            <a:stretch>
              <a:fillRect/>
            </a:stretch>
          </p:blipFill>
          <p:spPr>
            <a:xfrm>
              <a:off x="355646" y="3025794"/>
              <a:ext cx="3492293" cy="518115"/>
            </a:xfrm>
            <a:prstGeom prst="rect">
              <a:avLst/>
            </a:prstGeom>
          </p:spPr>
        </p:pic>
        <p:pic>
          <p:nvPicPr>
            <p:cNvPr id="35" name="Picture 34" descr="A black and white sign&#10;&#10;Description automatically generated with low confidence">
              <a:extLst>
                <a:ext uri="{FF2B5EF4-FFF2-40B4-BE49-F238E27FC236}">
                  <a16:creationId xmlns:a16="http://schemas.microsoft.com/office/drawing/2014/main" id="{11276477-4719-6648-A849-09832AB38A2D}"/>
                </a:ext>
              </a:extLst>
            </p:cNvPr>
            <p:cNvPicPr>
              <a:picLocks noChangeAspect="1"/>
            </p:cNvPicPr>
            <p:nvPr/>
          </p:nvPicPr>
          <p:blipFill>
            <a:blip r:embed="rId6"/>
            <a:stretch>
              <a:fillRect/>
            </a:stretch>
          </p:blipFill>
          <p:spPr>
            <a:xfrm>
              <a:off x="1323845" y="2571750"/>
              <a:ext cx="1885950" cy="445933"/>
            </a:xfrm>
            <a:prstGeom prst="rect">
              <a:avLst/>
            </a:prstGeom>
          </p:spPr>
        </p:pic>
      </p:grpSp>
      <p:grpSp>
        <p:nvGrpSpPr>
          <p:cNvPr id="8" name="Group 7">
            <a:extLst>
              <a:ext uri="{FF2B5EF4-FFF2-40B4-BE49-F238E27FC236}">
                <a16:creationId xmlns:a16="http://schemas.microsoft.com/office/drawing/2014/main" id="{692766E6-5724-AC9D-5C24-0582F793BCDC}"/>
              </a:ext>
            </a:extLst>
          </p:cNvPr>
          <p:cNvGrpSpPr/>
          <p:nvPr/>
        </p:nvGrpSpPr>
        <p:grpSpPr>
          <a:xfrm>
            <a:off x="880526" y="3826735"/>
            <a:ext cx="4129813" cy="1049489"/>
            <a:chOff x="274598" y="3846147"/>
            <a:chExt cx="4129813" cy="1049489"/>
          </a:xfrm>
        </p:grpSpPr>
        <p:sp>
          <p:nvSpPr>
            <p:cNvPr id="36" name="Rectangle 35">
              <a:extLst>
                <a:ext uri="{FF2B5EF4-FFF2-40B4-BE49-F238E27FC236}">
                  <a16:creationId xmlns:a16="http://schemas.microsoft.com/office/drawing/2014/main" id="{56DC2016-1D08-0A4D-8815-D14E79A2E45A}"/>
                </a:ext>
              </a:extLst>
            </p:cNvPr>
            <p:cNvSpPr/>
            <p:nvPr/>
          </p:nvSpPr>
          <p:spPr>
            <a:xfrm>
              <a:off x="274598" y="3846147"/>
              <a:ext cx="4129813" cy="104948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pic>
          <p:nvPicPr>
            <p:cNvPr id="37" name="Picture 36" descr="A white sign with black text&#10;&#10;Description automatically generated with low confidence">
              <a:extLst>
                <a:ext uri="{FF2B5EF4-FFF2-40B4-BE49-F238E27FC236}">
                  <a16:creationId xmlns:a16="http://schemas.microsoft.com/office/drawing/2014/main" id="{AEB4D993-ABD5-4A47-B2B1-AE2ECDC5BE4A}"/>
                </a:ext>
              </a:extLst>
            </p:cNvPr>
            <p:cNvPicPr>
              <a:picLocks noChangeAspect="1"/>
            </p:cNvPicPr>
            <p:nvPr/>
          </p:nvPicPr>
          <p:blipFill>
            <a:blip r:embed="rId7"/>
            <a:stretch>
              <a:fillRect/>
            </a:stretch>
          </p:blipFill>
          <p:spPr>
            <a:xfrm>
              <a:off x="1376233" y="3875449"/>
              <a:ext cx="1781175" cy="447675"/>
            </a:xfrm>
            <a:prstGeom prst="rect">
              <a:avLst/>
            </a:prstGeom>
          </p:spPr>
        </p:pic>
        <p:pic>
          <p:nvPicPr>
            <p:cNvPr id="38" name="Picture 37" descr="Graphical user interface, text, application, email&#10;&#10;Description automatically generated">
              <a:extLst>
                <a:ext uri="{FF2B5EF4-FFF2-40B4-BE49-F238E27FC236}">
                  <a16:creationId xmlns:a16="http://schemas.microsoft.com/office/drawing/2014/main" id="{A371035D-6F12-AF46-9ADF-FCA3017C6456}"/>
                </a:ext>
              </a:extLst>
            </p:cNvPr>
            <p:cNvPicPr>
              <a:picLocks noChangeAspect="1"/>
            </p:cNvPicPr>
            <p:nvPr/>
          </p:nvPicPr>
          <p:blipFill rotWithShape="1">
            <a:blip r:embed="rId8"/>
            <a:srcRect b="57001"/>
            <a:stretch/>
          </p:blipFill>
          <p:spPr>
            <a:xfrm>
              <a:off x="380877" y="4222951"/>
              <a:ext cx="3459955" cy="628412"/>
            </a:xfrm>
            <a:prstGeom prst="rect">
              <a:avLst/>
            </a:prstGeom>
          </p:spPr>
        </p:pic>
      </p:grpSp>
      <p:sp>
        <p:nvSpPr>
          <p:cNvPr id="23" name="Rounded Rectangle 22">
            <a:extLst>
              <a:ext uri="{FF2B5EF4-FFF2-40B4-BE49-F238E27FC236}">
                <a16:creationId xmlns:a16="http://schemas.microsoft.com/office/drawing/2014/main" id="{29FCFD70-6323-9F4C-A84C-E19BB1010E2D}"/>
              </a:ext>
            </a:extLst>
          </p:cNvPr>
          <p:cNvSpPr/>
          <p:nvPr/>
        </p:nvSpPr>
        <p:spPr>
          <a:xfrm>
            <a:off x="5617824" y="1672068"/>
            <a:ext cx="2202331" cy="2335866"/>
          </a:xfrm>
          <a:prstGeom prst="roundRect">
            <a:avLst/>
          </a:prstGeom>
          <a:solidFill>
            <a:schemeClr val="accent1">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4" name="Picture 23">
            <a:extLst>
              <a:ext uri="{FF2B5EF4-FFF2-40B4-BE49-F238E27FC236}">
                <a16:creationId xmlns:a16="http://schemas.microsoft.com/office/drawing/2014/main" id="{2DAEC8AF-192B-6241-8E77-36C27CA508A3}"/>
              </a:ext>
            </a:extLst>
          </p:cNvPr>
          <p:cNvPicPr>
            <a:picLocks noChangeAspect="1"/>
          </p:cNvPicPr>
          <p:nvPr/>
        </p:nvPicPr>
        <p:blipFill>
          <a:blip r:embed="rId9"/>
          <a:stretch>
            <a:fillRect/>
          </a:stretch>
        </p:blipFill>
        <p:spPr>
          <a:xfrm>
            <a:off x="5849064" y="2086348"/>
            <a:ext cx="1739852" cy="1507306"/>
          </a:xfrm>
          <a:prstGeom prst="rect">
            <a:avLst/>
          </a:prstGeom>
        </p:spPr>
      </p:pic>
      <p:sp>
        <p:nvSpPr>
          <p:cNvPr id="5" name="Title 1">
            <a:extLst>
              <a:ext uri="{FF2B5EF4-FFF2-40B4-BE49-F238E27FC236}">
                <a16:creationId xmlns:a16="http://schemas.microsoft.com/office/drawing/2014/main" id="{3A440DCC-9CE5-65B6-0881-513B5F89DD2D}"/>
              </a:ext>
            </a:extLst>
          </p:cNvPr>
          <p:cNvSpPr txBox="1">
            <a:spLocks/>
          </p:cNvSpPr>
          <p:nvPr/>
        </p:nvSpPr>
        <p:spPr>
          <a:xfrm>
            <a:off x="2110854" y="267276"/>
            <a:ext cx="4708587"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Tree>
    <p:extLst>
      <p:ext uri="{BB962C8B-B14F-4D97-AF65-F5344CB8AC3E}">
        <p14:creationId xmlns:p14="http://schemas.microsoft.com/office/powerpoint/2010/main" val="135257177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Tree>
    <p:extLst>
      <p:ext uri="{BB962C8B-B14F-4D97-AF65-F5344CB8AC3E}">
        <p14:creationId xmlns:p14="http://schemas.microsoft.com/office/powerpoint/2010/main" val="1853676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
        <p:nvSpPr>
          <p:cNvPr id="2" name="Rounded Rectangular Callout 1">
            <a:extLst>
              <a:ext uri="{FF2B5EF4-FFF2-40B4-BE49-F238E27FC236}">
                <a16:creationId xmlns:a16="http://schemas.microsoft.com/office/drawing/2014/main" id="{90B1C577-680D-6F22-6585-3475A7C5CEB6}"/>
              </a:ext>
            </a:extLst>
          </p:cNvPr>
          <p:cNvSpPr/>
          <p:nvPr/>
        </p:nvSpPr>
        <p:spPr>
          <a:xfrm>
            <a:off x="4274544" y="2157923"/>
            <a:ext cx="4109291"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 Models that generate content</a:t>
            </a:r>
          </a:p>
        </p:txBody>
      </p:sp>
    </p:spTree>
    <p:extLst>
      <p:ext uri="{BB962C8B-B14F-4D97-AF65-F5344CB8AC3E}">
        <p14:creationId xmlns:p14="http://schemas.microsoft.com/office/powerpoint/2010/main" val="391953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
        <p:nvSpPr>
          <p:cNvPr id="7" name="TextBox 6">
            <a:extLst>
              <a:ext uri="{FF2B5EF4-FFF2-40B4-BE49-F238E27FC236}">
                <a16:creationId xmlns:a16="http://schemas.microsoft.com/office/drawing/2014/main" id="{56F7F142-559A-ABBA-7C2A-40D9791B47FF}"/>
              </a:ext>
            </a:extLst>
          </p:cNvPr>
          <p:cNvSpPr txBox="1"/>
          <p:nvPr/>
        </p:nvSpPr>
        <p:spPr>
          <a:xfrm>
            <a:off x="885825" y="4487745"/>
            <a:ext cx="7372350" cy="253916"/>
          </a:xfrm>
          <a:prstGeom prst="rect">
            <a:avLst/>
          </a:prstGeom>
          <a:noFill/>
        </p:spPr>
        <p:txBody>
          <a:bodyPr wrap="square">
            <a:spAutoFit/>
          </a:bodyPr>
          <a:lstStyle/>
          <a:p>
            <a:pPr algn="ctr"/>
            <a:r>
              <a:rPr lang="en-US" sz="1050" dirty="0"/>
              <a:t>More discussion on naming (</a:t>
            </a:r>
            <a:r>
              <a:rPr lang="en-US" sz="1050" dirty="0" err="1"/>
              <a:t>Bommasani</a:t>
            </a:r>
            <a:r>
              <a:rPr lang="en-US" sz="1050" dirty="0"/>
              <a:t> et al., 2021)    https://</a:t>
            </a:r>
            <a:r>
              <a:rPr lang="en-US" sz="1050" dirty="0" err="1"/>
              <a:t>arxiv.org</a:t>
            </a:r>
            <a:r>
              <a:rPr lang="en-US" sz="1050" dirty="0"/>
              <a:t>/pdf/2108.07258.pdf</a:t>
            </a:r>
          </a:p>
        </p:txBody>
      </p:sp>
      <p:sp>
        <p:nvSpPr>
          <p:cNvPr id="8" name="Rounded Rectangular Callout 7">
            <a:extLst>
              <a:ext uri="{FF2B5EF4-FFF2-40B4-BE49-F238E27FC236}">
                <a16:creationId xmlns:a16="http://schemas.microsoft.com/office/drawing/2014/main" id="{9716233E-7051-1CA8-0FFB-4CE6011EADBB}"/>
              </a:ext>
            </a:extLst>
          </p:cNvPr>
          <p:cNvSpPr/>
          <p:nvPr/>
        </p:nvSpPr>
        <p:spPr>
          <a:xfrm>
            <a:off x="4021158" y="1949989"/>
            <a:ext cx="4759286" cy="897188"/>
          </a:xfrm>
          <a:prstGeom prst="wedgeRoundRectCallout">
            <a:avLst>
              <a:gd name="adj1" fmla="val -57364"/>
              <a:gd name="adj2" fmla="val 47331"/>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 can be used as a foundational component of modern AI systems</a:t>
            </a:r>
          </a:p>
        </p:txBody>
      </p:sp>
      <p:sp>
        <p:nvSpPr>
          <p:cNvPr id="9" name="Rounded Rectangular Callout 8">
            <a:extLst>
              <a:ext uri="{FF2B5EF4-FFF2-40B4-BE49-F238E27FC236}">
                <a16:creationId xmlns:a16="http://schemas.microsoft.com/office/drawing/2014/main" id="{BD0EECB7-9CE4-A31A-6A06-D17754962E72}"/>
              </a:ext>
            </a:extLst>
          </p:cNvPr>
          <p:cNvSpPr/>
          <p:nvPr/>
        </p:nvSpPr>
        <p:spPr>
          <a:xfrm>
            <a:off x="4021158" y="2921409"/>
            <a:ext cx="4759286" cy="897188"/>
          </a:xfrm>
          <a:prstGeom prst="wedgeRoundRectCallout">
            <a:avLst>
              <a:gd name="adj1" fmla="val -57684"/>
              <a:gd name="adj2" fmla="val -39852"/>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That doesn’t mean that these models </a:t>
            </a:r>
            <a:br>
              <a:rPr lang="en-US" sz="2000" dirty="0">
                <a:solidFill>
                  <a:schemeClr val="tx1"/>
                </a:solidFill>
              </a:rPr>
            </a:br>
            <a:r>
              <a:rPr lang="en-US" sz="2000" dirty="0">
                <a:solidFill>
                  <a:schemeClr val="tx1"/>
                </a:solidFill>
              </a:rPr>
              <a:t>are the foundation of AI! </a:t>
            </a:r>
          </a:p>
        </p:txBody>
      </p:sp>
    </p:spTree>
    <p:extLst>
      <p:ext uri="{BB962C8B-B14F-4D97-AF65-F5344CB8AC3E}">
        <p14:creationId xmlns:p14="http://schemas.microsoft.com/office/powerpoint/2010/main" val="75830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a:p>
            <a:r>
              <a:rPr lang="en-US" sz="2000" dirty="0"/>
              <a:t>Though they’re not exactly the same. </a:t>
            </a:r>
          </a:p>
        </p:txBody>
      </p:sp>
      <p:sp>
        <p:nvSpPr>
          <p:cNvPr id="2" name="Rounded Rectangular Callout 1">
            <a:extLst>
              <a:ext uri="{FF2B5EF4-FFF2-40B4-BE49-F238E27FC236}">
                <a16:creationId xmlns:a16="http://schemas.microsoft.com/office/drawing/2014/main" id="{76B7236A-A727-835A-5025-7EF408D56412}"/>
              </a:ext>
            </a:extLst>
          </p:cNvPr>
          <p:cNvSpPr/>
          <p:nvPr/>
        </p:nvSpPr>
        <p:spPr>
          <a:xfrm>
            <a:off x="4274544" y="1865687"/>
            <a:ext cx="1994281"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We will see it!</a:t>
            </a:r>
          </a:p>
        </p:txBody>
      </p:sp>
    </p:spTree>
    <p:extLst>
      <p:ext uri="{BB962C8B-B14F-4D97-AF65-F5344CB8AC3E}">
        <p14:creationId xmlns:p14="http://schemas.microsoft.com/office/powerpoint/2010/main" val="169955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dirty="0"/>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dirty="0"/>
              <a:t>These names are sometimes used interchangeably: </a:t>
            </a:r>
          </a:p>
          <a:p>
            <a:pPr lvl="1"/>
            <a:r>
              <a:rPr lang="en-US" sz="2000" dirty="0"/>
              <a:t>Self-supervised models</a:t>
            </a:r>
          </a:p>
          <a:p>
            <a:pPr lvl="1"/>
            <a:r>
              <a:rPr lang="en-US" sz="2000" dirty="0"/>
              <a:t>Pre-trained models </a:t>
            </a:r>
          </a:p>
          <a:p>
            <a:pPr lvl="1"/>
            <a:r>
              <a:rPr lang="en-US" sz="2000" dirty="0"/>
              <a:t>Generative AI models</a:t>
            </a:r>
          </a:p>
          <a:p>
            <a:pPr lvl="1"/>
            <a:r>
              <a:rPr lang="en-US" sz="2000" dirty="0"/>
              <a:t>Foundation models</a:t>
            </a:r>
          </a:p>
          <a:p>
            <a:pPr lvl="1"/>
            <a:r>
              <a:rPr lang="en-US" sz="2000" dirty="0"/>
              <a:t>Frontier models</a:t>
            </a:r>
          </a:p>
          <a:p>
            <a:pPr lvl="1"/>
            <a:r>
              <a:rPr lang="en-US" sz="2000" dirty="0"/>
              <a:t>…</a:t>
            </a:r>
          </a:p>
          <a:p>
            <a:pPr marL="342900" lvl="1" indent="0">
              <a:buNone/>
            </a:pPr>
            <a:endParaRPr lang="en-US" sz="2000" dirty="0"/>
          </a:p>
        </p:txBody>
      </p:sp>
      <p:sp>
        <p:nvSpPr>
          <p:cNvPr id="2" name="Rounded Rectangular Callout 1">
            <a:extLst>
              <a:ext uri="{FF2B5EF4-FFF2-40B4-BE49-F238E27FC236}">
                <a16:creationId xmlns:a16="http://schemas.microsoft.com/office/drawing/2014/main" id="{76B7236A-A727-835A-5025-7EF408D56412}"/>
              </a:ext>
            </a:extLst>
          </p:cNvPr>
          <p:cNvSpPr/>
          <p:nvPr/>
        </p:nvSpPr>
        <p:spPr>
          <a:xfrm>
            <a:off x="4911365" y="2487857"/>
            <a:ext cx="3180068"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Which is your favorite? 😊</a:t>
            </a:r>
          </a:p>
        </p:txBody>
      </p:sp>
    </p:spTree>
    <p:extLst>
      <p:ext uri="{BB962C8B-B14F-4D97-AF65-F5344CB8AC3E}">
        <p14:creationId xmlns:p14="http://schemas.microsoft.com/office/powerpoint/2010/main" val="3710083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C624065-8206-1639-1D20-FA270C8D2A8F}"/>
              </a:ext>
            </a:extLst>
          </p:cNvPr>
          <p:cNvSpPr/>
          <p:nvPr/>
        </p:nvSpPr>
        <p:spPr>
          <a:xfrm>
            <a:off x="2641889" y="554261"/>
            <a:ext cx="3860223" cy="3875809"/>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5" name="Oval 4">
            <a:extLst>
              <a:ext uri="{FF2B5EF4-FFF2-40B4-BE49-F238E27FC236}">
                <a16:creationId xmlns:a16="http://schemas.microsoft.com/office/drawing/2014/main" id="{CDFE6DCA-0E5A-F234-5502-DB8CB0DFD14D}"/>
              </a:ext>
            </a:extLst>
          </p:cNvPr>
          <p:cNvSpPr/>
          <p:nvPr/>
        </p:nvSpPr>
        <p:spPr>
          <a:xfrm>
            <a:off x="2863994" y="1048617"/>
            <a:ext cx="3416012" cy="3357887"/>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6" name="Oval 5">
            <a:extLst>
              <a:ext uri="{FF2B5EF4-FFF2-40B4-BE49-F238E27FC236}">
                <a16:creationId xmlns:a16="http://schemas.microsoft.com/office/drawing/2014/main" id="{89A2110D-1A6C-CA47-7F8D-7DD59EF21DC0}"/>
              </a:ext>
            </a:extLst>
          </p:cNvPr>
          <p:cNvSpPr/>
          <p:nvPr/>
        </p:nvSpPr>
        <p:spPr>
          <a:xfrm>
            <a:off x="3065319" y="1446239"/>
            <a:ext cx="2916598" cy="2889258"/>
          </a:xfrm>
          <a:prstGeom prst="ellipse">
            <a:avLst/>
          </a:prstGeom>
          <a:solidFill>
            <a:srgbClr val="5A8ABD">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7" name="Oval 6">
            <a:extLst>
              <a:ext uri="{FF2B5EF4-FFF2-40B4-BE49-F238E27FC236}">
                <a16:creationId xmlns:a16="http://schemas.microsoft.com/office/drawing/2014/main" id="{D7A198D9-9C9F-9F67-3CDF-606FBD1426D6}"/>
              </a:ext>
            </a:extLst>
          </p:cNvPr>
          <p:cNvSpPr/>
          <p:nvPr/>
        </p:nvSpPr>
        <p:spPr>
          <a:xfrm>
            <a:off x="3216038" y="2157304"/>
            <a:ext cx="2001873" cy="2111842"/>
          </a:xfrm>
          <a:prstGeom prst="ellipse">
            <a:avLst/>
          </a:prstGeom>
          <a:solidFill>
            <a:srgbClr val="92D050">
              <a:alpha val="56078"/>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9" name="Oval 8">
            <a:extLst>
              <a:ext uri="{FF2B5EF4-FFF2-40B4-BE49-F238E27FC236}">
                <a16:creationId xmlns:a16="http://schemas.microsoft.com/office/drawing/2014/main" id="{3167C34B-F893-E213-8769-A28AB250D203}"/>
              </a:ext>
            </a:extLst>
          </p:cNvPr>
          <p:cNvSpPr/>
          <p:nvPr/>
        </p:nvSpPr>
        <p:spPr>
          <a:xfrm>
            <a:off x="3917373" y="1597309"/>
            <a:ext cx="2362632" cy="2449354"/>
          </a:xfrm>
          <a:prstGeom prst="ellipse">
            <a:avLst/>
          </a:prstGeom>
          <a:solidFill>
            <a:srgbClr val="FFF2CC">
              <a:alpha val="47059"/>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268067BF-67C5-175C-6F72-6F6CB160E821}"/>
              </a:ext>
            </a:extLst>
          </p:cNvPr>
          <p:cNvSpPr txBox="1"/>
          <p:nvPr/>
        </p:nvSpPr>
        <p:spPr>
          <a:xfrm>
            <a:off x="4360335" y="573124"/>
            <a:ext cx="710048" cy="461665"/>
          </a:xfrm>
          <a:prstGeom prst="rect">
            <a:avLst/>
          </a:prstGeom>
          <a:noFill/>
        </p:spPr>
        <p:txBody>
          <a:bodyPr wrap="square" rtlCol="0">
            <a:spAutoFit/>
          </a:bodyPr>
          <a:lstStyle/>
          <a:p>
            <a:r>
              <a:rPr lang="en-US" sz="2400" dirty="0"/>
              <a:t>ML</a:t>
            </a:r>
          </a:p>
        </p:txBody>
      </p:sp>
      <p:sp>
        <p:nvSpPr>
          <p:cNvPr id="11" name="TextBox 10">
            <a:extLst>
              <a:ext uri="{FF2B5EF4-FFF2-40B4-BE49-F238E27FC236}">
                <a16:creationId xmlns:a16="http://schemas.microsoft.com/office/drawing/2014/main" id="{9614BC25-62F6-E98F-ABC7-5DFB37948850}"/>
              </a:ext>
            </a:extLst>
          </p:cNvPr>
          <p:cNvSpPr txBox="1"/>
          <p:nvPr/>
        </p:nvSpPr>
        <p:spPr>
          <a:xfrm>
            <a:off x="3788514" y="1137548"/>
            <a:ext cx="2048419" cy="369332"/>
          </a:xfrm>
          <a:prstGeom prst="rect">
            <a:avLst/>
          </a:prstGeom>
          <a:noFill/>
        </p:spPr>
        <p:txBody>
          <a:bodyPr wrap="square" rtlCol="0">
            <a:spAutoFit/>
          </a:bodyPr>
          <a:lstStyle/>
          <a:p>
            <a:r>
              <a:rPr lang="en-US" sz="1800" dirty="0"/>
              <a:t>Deep learning</a:t>
            </a:r>
          </a:p>
        </p:txBody>
      </p:sp>
      <p:sp>
        <p:nvSpPr>
          <p:cNvPr id="12" name="TextBox 11">
            <a:extLst>
              <a:ext uri="{FF2B5EF4-FFF2-40B4-BE49-F238E27FC236}">
                <a16:creationId xmlns:a16="http://schemas.microsoft.com/office/drawing/2014/main" id="{A6F89232-E34B-0856-1CAB-5FF859D63BD8}"/>
              </a:ext>
            </a:extLst>
          </p:cNvPr>
          <p:cNvSpPr txBox="1"/>
          <p:nvPr/>
        </p:nvSpPr>
        <p:spPr>
          <a:xfrm>
            <a:off x="6833971" y="1823186"/>
            <a:ext cx="2048419" cy="369332"/>
          </a:xfrm>
          <a:prstGeom prst="rect">
            <a:avLst/>
          </a:prstGeom>
          <a:noFill/>
        </p:spPr>
        <p:txBody>
          <a:bodyPr wrap="square" rtlCol="0">
            <a:spAutoFit/>
          </a:bodyPr>
          <a:lstStyle/>
          <a:p>
            <a:r>
              <a:rPr lang="en-US" sz="1800" dirty="0"/>
              <a:t>Generative AI</a:t>
            </a:r>
          </a:p>
        </p:txBody>
      </p:sp>
      <p:sp>
        <p:nvSpPr>
          <p:cNvPr id="13" name="TextBox 12">
            <a:extLst>
              <a:ext uri="{FF2B5EF4-FFF2-40B4-BE49-F238E27FC236}">
                <a16:creationId xmlns:a16="http://schemas.microsoft.com/office/drawing/2014/main" id="{F28C5FAF-9466-08C7-F9EC-9C9EE531CB99}"/>
              </a:ext>
            </a:extLst>
          </p:cNvPr>
          <p:cNvSpPr txBox="1"/>
          <p:nvPr/>
        </p:nvSpPr>
        <p:spPr>
          <a:xfrm>
            <a:off x="284065" y="1695782"/>
            <a:ext cx="2048419" cy="646331"/>
          </a:xfrm>
          <a:prstGeom prst="rect">
            <a:avLst/>
          </a:prstGeom>
          <a:noFill/>
        </p:spPr>
        <p:txBody>
          <a:bodyPr wrap="square" rtlCol="0">
            <a:spAutoFit/>
          </a:bodyPr>
          <a:lstStyle/>
          <a:p>
            <a:r>
              <a:rPr lang="en-US" sz="1800" dirty="0"/>
              <a:t>Self-supervised models</a:t>
            </a:r>
          </a:p>
        </p:txBody>
      </p:sp>
      <p:sp>
        <p:nvSpPr>
          <p:cNvPr id="14" name="TextBox 13">
            <a:extLst>
              <a:ext uri="{FF2B5EF4-FFF2-40B4-BE49-F238E27FC236}">
                <a16:creationId xmlns:a16="http://schemas.microsoft.com/office/drawing/2014/main" id="{AAE650F5-146A-BB88-4B52-56FC7C07DCBE}"/>
              </a:ext>
            </a:extLst>
          </p:cNvPr>
          <p:cNvSpPr txBox="1"/>
          <p:nvPr/>
        </p:nvSpPr>
        <p:spPr>
          <a:xfrm>
            <a:off x="1655566" y="3115334"/>
            <a:ext cx="764217" cy="369332"/>
          </a:xfrm>
          <a:prstGeom prst="rect">
            <a:avLst/>
          </a:prstGeom>
          <a:noFill/>
        </p:spPr>
        <p:txBody>
          <a:bodyPr wrap="square" rtlCol="0">
            <a:spAutoFit/>
          </a:bodyPr>
          <a:lstStyle/>
          <a:p>
            <a:r>
              <a:rPr lang="en-US" sz="1800" dirty="0"/>
              <a:t>LLMs</a:t>
            </a:r>
          </a:p>
        </p:txBody>
      </p:sp>
      <p:sp>
        <p:nvSpPr>
          <p:cNvPr id="15" name="Oval 14">
            <a:extLst>
              <a:ext uri="{FF2B5EF4-FFF2-40B4-BE49-F238E27FC236}">
                <a16:creationId xmlns:a16="http://schemas.microsoft.com/office/drawing/2014/main" id="{45D67BF8-ACC0-0AE5-0C25-DC2E3F79696C}"/>
              </a:ext>
            </a:extLst>
          </p:cNvPr>
          <p:cNvSpPr/>
          <p:nvPr/>
        </p:nvSpPr>
        <p:spPr>
          <a:xfrm>
            <a:off x="5007657" y="1939577"/>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7" name="Straight Arrow Connector 16">
            <a:extLst>
              <a:ext uri="{FF2B5EF4-FFF2-40B4-BE49-F238E27FC236}">
                <a16:creationId xmlns:a16="http://schemas.microsoft.com/office/drawing/2014/main" id="{FC4C80D3-69FD-E6FB-8A16-796ABDACDC70}"/>
              </a:ext>
            </a:extLst>
          </p:cNvPr>
          <p:cNvCxnSpPr>
            <a:cxnSpLocks/>
            <a:stCxn id="12" idx="1"/>
            <a:endCxn id="15" idx="6"/>
          </p:cNvCxnSpPr>
          <p:nvPr/>
        </p:nvCxnSpPr>
        <p:spPr>
          <a:xfrm flipH="1" flipV="1">
            <a:off x="5133109" y="2001138"/>
            <a:ext cx="1700862" cy="67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174056B-545A-5250-F4A1-6E5D01BAC0F2}"/>
              </a:ext>
            </a:extLst>
          </p:cNvPr>
          <p:cNvSpPr/>
          <p:nvPr/>
        </p:nvSpPr>
        <p:spPr>
          <a:xfrm>
            <a:off x="3885443" y="1960359"/>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56ACD513-3FED-3AE1-3284-5D6A0BE837E5}"/>
              </a:ext>
            </a:extLst>
          </p:cNvPr>
          <p:cNvCxnSpPr>
            <a:cxnSpLocks/>
            <a:stCxn id="19" idx="2"/>
            <a:endCxn id="13" idx="3"/>
          </p:cNvCxnSpPr>
          <p:nvPr/>
        </p:nvCxnSpPr>
        <p:spPr>
          <a:xfrm rot="10800000">
            <a:off x="2332485" y="2018948"/>
            <a:ext cx="1552959" cy="2972"/>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CEC26AF-62CB-F94C-C4A8-D42529524535}"/>
              </a:ext>
            </a:extLst>
          </p:cNvPr>
          <p:cNvSpPr/>
          <p:nvPr/>
        </p:nvSpPr>
        <p:spPr>
          <a:xfrm>
            <a:off x="3760749" y="3238440"/>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 name="Straight Arrow Connector 19">
            <a:extLst>
              <a:ext uri="{FF2B5EF4-FFF2-40B4-BE49-F238E27FC236}">
                <a16:creationId xmlns:a16="http://schemas.microsoft.com/office/drawing/2014/main" id="{6BBC6B2E-4989-9428-A4DF-E40E9E1487AC}"/>
              </a:ext>
            </a:extLst>
          </p:cNvPr>
          <p:cNvCxnSpPr>
            <a:cxnSpLocks/>
            <a:stCxn id="24" idx="2"/>
            <a:endCxn id="14" idx="3"/>
          </p:cNvCxnSpPr>
          <p:nvPr/>
        </p:nvCxnSpPr>
        <p:spPr>
          <a:xfrm rot="10800000">
            <a:off x="2419783" y="3300001"/>
            <a:ext cx="1340966" cy="1"/>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D507C3-FCC8-884D-CFB4-E71BFBDB2894}"/>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85383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A618-DBF5-0A5D-6B73-6CF15B29404D}"/>
              </a:ext>
            </a:extLst>
          </p:cNvPr>
          <p:cNvSpPr>
            <a:spLocks noGrp="1"/>
          </p:cNvSpPr>
          <p:nvPr>
            <p:ph type="title"/>
          </p:nvPr>
        </p:nvSpPr>
        <p:spPr/>
        <p:txBody>
          <a:bodyPr/>
          <a:lstStyle/>
          <a:p>
            <a:r>
              <a:rPr lang="en-US" dirty="0"/>
              <a:t>Current state of Self-supervised Models </a:t>
            </a:r>
          </a:p>
        </p:txBody>
      </p:sp>
      <p:sp>
        <p:nvSpPr>
          <p:cNvPr id="3" name="Content Placeholder 2">
            <a:extLst>
              <a:ext uri="{FF2B5EF4-FFF2-40B4-BE49-F238E27FC236}">
                <a16:creationId xmlns:a16="http://schemas.microsoft.com/office/drawing/2014/main" id="{69A14ADB-FB8B-0961-00EF-0D4B635F4383}"/>
              </a:ext>
            </a:extLst>
          </p:cNvPr>
          <p:cNvSpPr>
            <a:spLocks noGrp="1"/>
          </p:cNvSpPr>
          <p:nvPr>
            <p:ph type="body" sz="quarter" idx="16"/>
          </p:nvPr>
        </p:nvSpPr>
        <p:spPr/>
        <p:txBody>
          <a:bodyPr/>
          <a:lstStyle/>
          <a:p>
            <a:r>
              <a:rPr lang="en-US" sz="1800" dirty="0"/>
              <a:t>Almost every AI model is based on Neural networks</a:t>
            </a:r>
          </a:p>
          <a:p>
            <a:r>
              <a:rPr lang="en-US" sz="1800" dirty="0"/>
              <a:t>Performance is consistently improving with scale</a:t>
            </a:r>
          </a:p>
          <a:p>
            <a:pPr lvl="1"/>
            <a:r>
              <a:rPr lang="en-US" sz="1800" dirty="0"/>
              <a:t>More training data</a:t>
            </a:r>
          </a:p>
          <a:p>
            <a:pPr lvl="1"/>
            <a:r>
              <a:rPr lang="en-US" sz="1800" dirty="0"/>
              <a:t>Larger models (number of neural network parameters)</a:t>
            </a:r>
          </a:p>
          <a:p>
            <a:pPr lvl="1"/>
            <a:endParaRPr lang="en-US" sz="1800" dirty="0"/>
          </a:p>
          <a:p>
            <a:pPr lvl="1"/>
            <a:endParaRPr lang="en-US" sz="1800" dirty="0"/>
          </a:p>
        </p:txBody>
      </p:sp>
      <p:sp>
        <p:nvSpPr>
          <p:cNvPr id="4" name="TextBox 3">
            <a:extLst>
              <a:ext uri="{FF2B5EF4-FFF2-40B4-BE49-F238E27FC236}">
                <a16:creationId xmlns:a16="http://schemas.microsoft.com/office/drawing/2014/main" id="{D9F29C45-8631-67C3-338A-06CD4AC9D17F}"/>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355246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dirty="0"/>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dirty="0"/>
              <a:t>State-of-the-art models are </a:t>
            </a:r>
            <a:br>
              <a:rPr lang="en-US" dirty="0"/>
            </a:br>
            <a:r>
              <a:rPr lang="en-US" dirty="0"/>
              <a:t>hundreds of billions of parameters </a:t>
            </a:r>
          </a:p>
        </p:txBody>
      </p:sp>
      <p:sp>
        <p:nvSpPr>
          <p:cNvPr id="6" name="TextBox 5">
            <a:extLst>
              <a:ext uri="{FF2B5EF4-FFF2-40B4-BE49-F238E27FC236}">
                <a16:creationId xmlns:a16="http://schemas.microsoft.com/office/drawing/2014/main" id="{875FB94C-D6E7-66A2-2457-1DF59D83AFC1}"/>
              </a:ext>
            </a:extLst>
          </p:cNvPr>
          <p:cNvSpPr txBox="1"/>
          <p:nvPr/>
        </p:nvSpPr>
        <p:spPr>
          <a:xfrm>
            <a:off x="4047193" y="4589425"/>
            <a:ext cx="5070764" cy="230832"/>
          </a:xfrm>
          <a:prstGeom prst="rect">
            <a:avLst/>
          </a:prstGeom>
          <a:noFill/>
        </p:spPr>
        <p:txBody>
          <a:bodyPr wrap="square">
            <a:spAutoFit/>
          </a:bodyPr>
          <a:lstStyle/>
          <a:p>
            <a:r>
              <a:rPr lang="en-US" sz="900" dirty="0"/>
              <a:t>Image from: In AI, is bigger always better? https://</a:t>
            </a:r>
            <a:r>
              <a:rPr lang="en-US" sz="900" dirty="0" err="1"/>
              <a:t>www.nature.com</a:t>
            </a:r>
            <a:r>
              <a:rPr lang="en-US" sz="900" dirty="0"/>
              <a:t>/articles/d41586-023-00641-w</a:t>
            </a:r>
          </a:p>
        </p:txBody>
      </p:sp>
      <p:sp>
        <p:nvSpPr>
          <p:cNvPr id="7" name="TextBox 6">
            <a:extLst>
              <a:ext uri="{FF2B5EF4-FFF2-40B4-BE49-F238E27FC236}">
                <a16:creationId xmlns:a16="http://schemas.microsoft.com/office/drawing/2014/main" id="{CEC6A2D5-56DB-1AEA-CA2C-44A222CF78E1}"/>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pic>
        <p:nvPicPr>
          <p:cNvPr id="4" name="Picture 3">
            <a:extLst>
              <a:ext uri="{FF2B5EF4-FFF2-40B4-BE49-F238E27FC236}">
                <a16:creationId xmlns:a16="http://schemas.microsoft.com/office/drawing/2014/main" id="{77D64818-57D0-742F-393E-5E3F9F214859}"/>
              </a:ext>
            </a:extLst>
          </p:cNvPr>
          <p:cNvPicPr>
            <a:picLocks noChangeAspect="1"/>
          </p:cNvPicPr>
          <p:nvPr/>
        </p:nvPicPr>
        <p:blipFill>
          <a:blip r:embed="rId2"/>
          <a:stretch>
            <a:fillRect/>
          </a:stretch>
        </p:blipFill>
        <p:spPr>
          <a:xfrm>
            <a:off x="3929335" y="1305550"/>
            <a:ext cx="4784069" cy="3263504"/>
          </a:xfrm>
          <a:prstGeom prst="rect">
            <a:avLst/>
          </a:prstGeom>
        </p:spPr>
      </p:pic>
    </p:spTree>
    <p:extLst>
      <p:ext uri="{BB962C8B-B14F-4D97-AF65-F5344CB8AC3E}">
        <p14:creationId xmlns:p14="http://schemas.microsoft.com/office/powerpoint/2010/main" val="681354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dirty="0"/>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dirty="0"/>
              <a:t>State-of-the-art models are </a:t>
            </a:r>
            <a:br>
              <a:rPr lang="en-US" dirty="0"/>
            </a:br>
            <a:r>
              <a:rPr lang="en-US" dirty="0"/>
              <a:t>hundreds of billions of parameters </a:t>
            </a:r>
          </a:p>
          <a:p>
            <a:pPr marL="0" indent="0">
              <a:buNone/>
            </a:pPr>
            <a:endParaRPr lang="en-US" dirty="0"/>
          </a:p>
          <a:p>
            <a:pPr marL="0" indent="0">
              <a:buNone/>
            </a:pPr>
            <a:r>
              <a:rPr lang="en-US" dirty="0"/>
              <a:t>Trained on vast amounts of data </a:t>
            </a:r>
            <a:br>
              <a:rPr lang="en-US" dirty="0"/>
            </a:br>
            <a:r>
              <a:rPr lang="en-US" dirty="0"/>
              <a:t>(Trillions of tokens)</a:t>
            </a:r>
          </a:p>
        </p:txBody>
      </p:sp>
      <p:pic>
        <p:nvPicPr>
          <p:cNvPr id="11" name="Picture 10">
            <a:extLst>
              <a:ext uri="{FF2B5EF4-FFF2-40B4-BE49-F238E27FC236}">
                <a16:creationId xmlns:a16="http://schemas.microsoft.com/office/drawing/2014/main" id="{34E781B3-C906-1F72-F2B2-1E91A63EC740}"/>
              </a:ext>
            </a:extLst>
          </p:cNvPr>
          <p:cNvPicPr>
            <a:picLocks noChangeAspect="1"/>
          </p:cNvPicPr>
          <p:nvPr/>
        </p:nvPicPr>
        <p:blipFill>
          <a:blip r:embed="rId2"/>
          <a:stretch>
            <a:fillRect/>
          </a:stretch>
        </p:blipFill>
        <p:spPr>
          <a:xfrm>
            <a:off x="3929335" y="1305550"/>
            <a:ext cx="4784069" cy="3263504"/>
          </a:xfrm>
          <a:prstGeom prst="rect">
            <a:avLst/>
          </a:prstGeom>
        </p:spPr>
      </p:pic>
      <p:cxnSp>
        <p:nvCxnSpPr>
          <p:cNvPr id="5" name="Straight Arrow Connector 4">
            <a:extLst>
              <a:ext uri="{FF2B5EF4-FFF2-40B4-BE49-F238E27FC236}">
                <a16:creationId xmlns:a16="http://schemas.microsoft.com/office/drawing/2014/main" id="{D2A71D3D-A3E4-C9AB-2F7C-74D815765FA2}"/>
              </a:ext>
            </a:extLst>
          </p:cNvPr>
          <p:cNvCxnSpPr>
            <a:cxnSpLocks/>
          </p:cNvCxnSpPr>
          <p:nvPr/>
        </p:nvCxnSpPr>
        <p:spPr>
          <a:xfrm>
            <a:off x="7648335" y="1812226"/>
            <a:ext cx="6130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2FB8AC-420A-7356-16ED-965365A19378}"/>
              </a:ext>
            </a:extLst>
          </p:cNvPr>
          <p:cNvPicPr>
            <a:picLocks noChangeAspect="1"/>
          </p:cNvPicPr>
          <p:nvPr/>
        </p:nvPicPr>
        <p:blipFill>
          <a:blip r:embed="rId3"/>
          <a:stretch>
            <a:fillRect/>
          </a:stretch>
        </p:blipFill>
        <p:spPr>
          <a:xfrm>
            <a:off x="7164632" y="1567558"/>
            <a:ext cx="483704" cy="486087"/>
          </a:xfrm>
          <a:prstGeom prst="rect">
            <a:avLst/>
          </a:prstGeom>
        </p:spPr>
      </p:pic>
      <p:cxnSp>
        <p:nvCxnSpPr>
          <p:cNvPr id="8" name="Straight Arrow Connector 7">
            <a:extLst>
              <a:ext uri="{FF2B5EF4-FFF2-40B4-BE49-F238E27FC236}">
                <a16:creationId xmlns:a16="http://schemas.microsoft.com/office/drawing/2014/main" id="{9ED39A83-2D3E-5039-4A50-AE6B7B63F606}"/>
              </a:ext>
            </a:extLst>
          </p:cNvPr>
          <p:cNvCxnSpPr>
            <a:cxnSpLocks/>
          </p:cNvCxnSpPr>
          <p:nvPr/>
        </p:nvCxnSpPr>
        <p:spPr>
          <a:xfrm>
            <a:off x="8261399" y="1420277"/>
            <a:ext cx="75334" cy="2945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15C1AA2-A26B-863D-1847-6F60790E28EA}"/>
              </a:ext>
            </a:extLst>
          </p:cNvPr>
          <p:cNvPicPr>
            <a:picLocks noChangeAspect="1"/>
          </p:cNvPicPr>
          <p:nvPr/>
        </p:nvPicPr>
        <p:blipFill>
          <a:blip r:embed="rId4"/>
          <a:stretch>
            <a:fillRect/>
          </a:stretch>
        </p:blipFill>
        <p:spPr>
          <a:xfrm>
            <a:off x="7898305" y="869123"/>
            <a:ext cx="524956" cy="483561"/>
          </a:xfrm>
          <a:prstGeom prst="rect">
            <a:avLst/>
          </a:prstGeom>
        </p:spPr>
      </p:pic>
      <p:sp>
        <p:nvSpPr>
          <p:cNvPr id="14" name="TextBox 13">
            <a:extLst>
              <a:ext uri="{FF2B5EF4-FFF2-40B4-BE49-F238E27FC236}">
                <a16:creationId xmlns:a16="http://schemas.microsoft.com/office/drawing/2014/main" id="{29FAF0ED-35C7-7F83-FA30-0F21AEDF8AC1}"/>
              </a:ext>
            </a:extLst>
          </p:cNvPr>
          <p:cNvSpPr txBox="1"/>
          <p:nvPr/>
        </p:nvSpPr>
        <p:spPr>
          <a:xfrm>
            <a:off x="6515726" y="1724921"/>
            <a:ext cx="580608" cy="253916"/>
          </a:xfrm>
          <a:prstGeom prst="rect">
            <a:avLst/>
          </a:prstGeom>
          <a:noFill/>
        </p:spPr>
        <p:txBody>
          <a:bodyPr wrap="none" rtlCol="0">
            <a:spAutoFit/>
          </a:bodyPr>
          <a:lstStyle/>
          <a:p>
            <a:r>
              <a:rPr lang="en-US" sz="1050" dirty="0"/>
              <a:t>GPT-3</a:t>
            </a:r>
          </a:p>
        </p:txBody>
      </p:sp>
      <p:sp>
        <p:nvSpPr>
          <p:cNvPr id="15" name="TextBox 14">
            <a:extLst>
              <a:ext uri="{FF2B5EF4-FFF2-40B4-BE49-F238E27FC236}">
                <a16:creationId xmlns:a16="http://schemas.microsoft.com/office/drawing/2014/main" id="{44D86575-3482-65F3-B2F2-0CB721532235}"/>
              </a:ext>
            </a:extLst>
          </p:cNvPr>
          <p:cNvSpPr txBox="1"/>
          <p:nvPr/>
        </p:nvSpPr>
        <p:spPr>
          <a:xfrm>
            <a:off x="7304351" y="943479"/>
            <a:ext cx="551754" cy="253916"/>
          </a:xfrm>
          <a:prstGeom prst="rect">
            <a:avLst/>
          </a:prstGeom>
          <a:noFill/>
        </p:spPr>
        <p:txBody>
          <a:bodyPr wrap="none" rtlCol="0">
            <a:spAutoFit/>
          </a:bodyPr>
          <a:lstStyle/>
          <a:p>
            <a:r>
              <a:rPr lang="en-US" sz="1050" dirty="0"/>
              <a:t>PALM</a:t>
            </a:r>
          </a:p>
        </p:txBody>
      </p:sp>
      <p:cxnSp>
        <p:nvCxnSpPr>
          <p:cNvPr id="16" name="Straight Arrow Connector 15">
            <a:extLst>
              <a:ext uri="{FF2B5EF4-FFF2-40B4-BE49-F238E27FC236}">
                <a16:creationId xmlns:a16="http://schemas.microsoft.com/office/drawing/2014/main" id="{F1C0B86D-527A-153A-90ED-B1B6171EE749}"/>
              </a:ext>
            </a:extLst>
          </p:cNvPr>
          <p:cNvCxnSpPr>
            <a:cxnSpLocks/>
          </p:cNvCxnSpPr>
          <p:nvPr/>
        </p:nvCxnSpPr>
        <p:spPr>
          <a:xfrm flipV="1">
            <a:off x="7406483" y="1986836"/>
            <a:ext cx="930250" cy="3288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Meta Logo and symbol, meaning, history, PNG">
            <a:extLst>
              <a:ext uri="{FF2B5EF4-FFF2-40B4-BE49-F238E27FC236}">
                <a16:creationId xmlns:a16="http://schemas.microsoft.com/office/drawing/2014/main" id="{E9695E57-3103-7A03-167A-E5261804F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5189" y="2233607"/>
            <a:ext cx="535724" cy="30134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30EBE9C-14C0-AE77-9960-825A489264E1}"/>
              </a:ext>
            </a:extLst>
          </p:cNvPr>
          <p:cNvSpPr txBox="1"/>
          <p:nvPr/>
        </p:nvSpPr>
        <p:spPr>
          <a:xfrm>
            <a:off x="6192564" y="2257952"/>
            <a:ext cx="627095" cy="253916"/>
          </a:xfrm>
          <a:prstGeom prst="rect">
            <a:avLst/>
          </a:prstGeom>
          <a:noFill/>
        </p:spPr>
        <p:txBody>
          <a:bodyPr wrap="none" rtlCol="0">
            <a:spAutoFit/>
          </a:bodyPr>
          <a:lstStyle/>
          <a:p>
            <a:r>
              <a:rPr lang="en-US" sz="1050" dirty="0"/>
              <a:t>LLAMA</a:t>
            </a:r>
          </a:p>
        </p:txBody>
      </p:sp>
      <p:sp>
        <p:nvSpPr>
          <p:cNvPr id="4" name="TextBox 3">
            <a:extLst>
              <a:ext uri="{FF2B5EF4-FFF2-40B4-BE49-F238E27FC236}">
                <a16:creationId xmlns:a16="http://schemas.microsoft.com/office/drawing/2014/main" id="{3B2BCBB1-5DE8-A0FE-62D6-81724FC87631}"/>
              </a:ext>
            </a:extLst>
          </p:cNvPr>
          <p:cNvSpPr txBox="1"/>
          <p:nvPr/>
        </p:nvSpPr>
        <p:spPr>
          <a:xfrm>
            <a:off x="3784765" y="4875207"/>
            <a:ext cx="1795684"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credit: Arman Cohan]</a:t>
            </a:r>
          </a:p>
        </p:txBody>
      </p:sp>
      <p:sp>
        <p:nvSpPr>
          <p:cNvPr id="7" name="TextBox 6">
            <a:extLst>
              <a:ext uri="{FF2B5EF4-FFF2-40B4-BE49-F238E27FC236}">
                <a16:creationId xmlns:a16="http://schemas.microsoft.com/office/drawing/2014/main" id="{F999743D-8BEE-8B57-C69D-71DEF31D3575}"/>
              </a:ext>
            </a:extLst>
          </p:cNvPr>
          <p:cNvSpPr txBox="1"/>
          <p:nvPr/>
        </p:nvSpPr>
        <p:spPr>
          <a:xfrm>
            <a:off x="4047193" y="4589425"/>
            <a:ext cx="5070764" cy="230832"/>
          </a:xfrm>
          <a:prstGeom prst="rect">
            <a:avLst/>
          </a:prstGeom>
          <a:noFill/>
        </p:spPr>
        <p:txBody>
          <a:bodyPr wrap="square">
            <a:spAutoFit/>
          </a:bodyPr>
          <a:lstStyle/>
          <a:p>
            <a:r>
              <a:rPr lang="en-US" sz="900" dirty="0"/>
              <a:t>Image from: In AI, is bigger always better? https://</a:t>
            </a:r>
            <a:r>
              <a:rPr lang="en-US" sz="900" dirty="0" err="1"/>
              <a:t>www.nature.com</a:t>
            </a:r>
            <a:r>
              <a:rPr lang="en-US" sz="900" dirty="0"/>
              <a:t>/articles/d41586-023-00641-w</a:t>
            </a:r>
          </a:p>
        </p:txBody>
      </p:sp>
    </p:spTree>
    <p:extLst>
      <p:ext uri="{BB962C8B-B14F-4D97-AF65-F5344CB8AC3E}">
        <p14:creationId xmlns:p14="http://schemas.microsoft.com/office/powerpoint/2010/main" val="463853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2AC7F2E-B021-71E8-F7B4-F4B171F40BD2}"/>
              </a:ext>
            </a:extLst>
          </p:cNvPr>
          <p:cNvSpPr>
            <a:spLocks noGrp="1"/>
          </p:cNvSpPr>
          <p:nvPr>
            <p:ph type="body" sz="quarter" idx="10"/>
          </p:nvPr>
        </p:nvSpPr>
        <p:spPr/>
        <p:txBody>
          <a:bodyPr>
            <a:normAutofit lnSpcReduction="10000"/>
          </a:bodyPr>
          <a:lstStyle/>
          <a:p>
            <a:r>
              <a:rPr lang="en-US" sz="7200" dirty="0"/>
              <a:t>Meanwhile … </a:t>
            </a:r>
          </a:p>
        </p:txBody>
      </p:sp>
    </p:spTree>
    <p:extLst>
      <p:ext uri="{BB962C8B-B14F-4D97-AF65-F5344CB8AC3E}">
        <p14:creationId xmlns:p14="http://schemas.microsoft.com/office/powerpoint/2010/main" val="2439463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29D1F-F2BD-DD81-EAEC-AE4EEC976DB0}"/>
              </a:ext>
            </a:extLst>
          </p:cNvPr>
          <p:cNvSpPr>
            <a:spLocks noGrp="1"/>
          </p:cNvSpPr>
          <p:nvPr>
            <p:ph idx="1"/>
          </p:nvPr>
        </p:nvSpPr>
        <p:spPr/>
        <p:txBody>
          <a:bodyPr/>
          <a:lstStyle/>
          <a:p>
            <a:endParaRPr lang="en-US" dirty="0"/>
          </a:p>
        </p:txBody>
      </p:sp>
      <p:pic>
        <p:nvPicPr>
          <p:cNvPr id="1028" name="Picture 4" descr="You can now try Smart Compose in the new Gmail | TechCrunch">
            <a:extLst>
              <a:ext uri="{FF2B5EF4-FFF2-40B4-BE49-F238E27FC236}">
                <a16:creationId xmlns:a16="http://schemas.microsoft.com/office/drawing/2014/main" id="{CB1E7A93-473A-349F-0CA0-80B49BCD6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34" y="358763"/>
            <a:ext cx="8853830" cy="456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913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B4D3-ED96-6D56-D040-359875237E78}"/>
              </a:ext>
            </a:extLst>
          </p:cNvPr>
          <p:cNvSpPr>
            <a:spLocks noGrp="1"/>
          </p:cNvSpPr>
          <p:nvPr>
            <p:ph type="title"/>
          </p:nvPr>
        </p:nvSpPr>
        <p:spPr/>
        <p:txBody>
          <a:bodyPr>
            <a:normAutofit fontScale="90000"/>
          </a:bodyPr>
          <a:lstStyle/>
          <a:p>
            <a:endParaRPr lang="en-US"/>
          </a:p>
        </p:txBody>
      </p:sp>
      <p:pic>
        <p:nvPicPr>
          <p:cNvPr id="2050" name="Picture 2" descr="How to use Google Translate | Digital Trends">
            <a:extLst>
              <a:ext uri="{FF2B5EF4-FFF2-40B4-BE49-F238E27FC236}">
                <a16:creationId xmlns:a16="http://schemas.microsoft.com/office/drawing/2014/main" id="{E1C9951B-F444-1F34-34EC-CADFACBC2A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19" t="-1" r="32882" b="46351"/>
          <a:stretch/>
        </p:blipFill>
        <p:spPr bwMode="auto">
          <a:xfrm>
            <a:off x="2294964" y="445025"/>
            <a:ext cx="4168588" cy="440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249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uide to How you can turn on and use Google Assistant Continued  Conversation | by Tapaan Chauhan | Chatbots Life">
            <a:extLst>
              <a:ext uri="{FF2B5EF4-FFF2-40B4-BE49-F238E27FC236}">
                <a16:creationId xmlns:a16="http://schemas.microsoft.com/office/drawing/2014/main" id="{730C071E-E652-FEF5-A2CC-E1C5BBF6BD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796992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306F-F183-BBB6-ADEA-81793A450F83}"/>
              </a:ext>
            </a:extLst>
          </p:cNvPr>
          <p:cNvSpPr>
            <a:spLocks noGrp="1"/>
          </p:cNvSpPr>
          <p:nvPr>
            <p:ph type="title"/>
          </p:nvPr>
        </p:nvSpPr>
        <p:spPr/>
        <p:txBody>
          <a:bodyPr>
            <a:normAutofit/>
          </a:bodyPr>
          <a:lstStyle/>
          <a:p>
            <a:r>
              <a:rPr lang="en-US" dirty="0"/>
              <a:t>DALL-E Generation </a:t>
            </a:r>
          </a:p>
        </p:txBody>
      </p:sp>
      <p:sp>
        <p:nvSpPr>
          <p:cNvPr id="4" name="Text Placeholder 3">
            <a:extLst>
              <a:ext uri="{FF2B5EF4-FFF2-40B4-BE49-F238E27FC236}">
                <a16:creationId xmlns:a16="http://schemas.microsoft.com/office/drawing/2014/main" id="{B6D3156D-1527-4A94-58BD-EBD9563E2ED4}"/>
              </a:ext>
            </a:extLst>
          </p:cNvPr>
          <p:cNvSpPr>
            <a:spLocks noGrp="1"/>
          </p:cNvSpPr>
          <p:nvPr>
            <p:ph type="body" sz="quarter" idx="16"/>
          </p:nvPr>
        </p:nvSpPr>
        <p:spPr/>
        <p:txBody>
          <a:bodyPr/>
          <a:lstStyle/>
          <a:p>
            <a:endParaRPr lang="en-US"/>
          </a:p>
        </p:txBody>
      </p:sp>
      <p:sp>
        <p:nvSpPr>
          <p:cNvPr id="7" name="TextBox 6">
            <a:extLst>
              <a:ext uri="{FF2B5EF4-FFF2-40B4-BE49-F238E27FC236}">
                <a16:creationId xmlns:a16="http://schemas.microsoft.com/office/drawing/2014/main" id="{8E2DF2CA-FD38-4E55-67DC-EDD3DBE830B1}"/>
              </a:ext>
            </a:extLst>
          </p:cNvPr>
          <p:cNvSpPr txBox="1"/>
          <p:nvPr/>
        </p:nvSpPr>
        <p:spPr>
          <a:xfrm>
            <a:off x="587829" y="1944410"/>
            <a:ext cx="3543299" cy="1015663"/>
          </a:xfrm>
          <a:prstGeom prst="rect">
            <a:avLst/>
          </a:prstGeom>
          <a:noFill/>
        </p:spPr>
        <p:txBody>
          <a:bodyPr wrap="square">
            <a:spAutoFit/>
          </a:bodyPr>
          <a:lstStyle/>
          <a:p>
            <a:r>
              <a:rPr lang="en-US" sz="2000" dirty="0">
                <a:latin typeface="Corbel" panose="020B0503020204020204" pitchFamily="34" charset="0"/>
              </a:rPr>
              <a:t>“Photo of hip hop cow in a denim jacket recording a hit single in the studio”</a:t>
            </a:r>
          </a:p>
        </p:txBody>
      </p:sp>
      <p:pic>
        <p:nvPicPr>
          <p:cNvPr id="1026" name="Picture 2" descr="Image">
            <a:extLst>
              <a:ext uri="{FF2B5EF4-FFF2-40B4-BE49-F238E27FC236}">
                <a16:creationId xmlns:a16="http://schemas.microsoft.com/office/drawing/2014/main" id="{CC9D724F-837E-CA71-EDAA-11A1A2393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31375"/>
            <a:ext cx="3543299" cy="354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58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65C2-B960-F498-0329-65FA7DDCBE71}"/>
              </a:ext>
            </a:extLst>
          </p:cNvPr>
          <p:cNvSpPr>
            <a:spLocks noGrp="1"/>
          </p:cNvSpPr>
          <p:nvPr>
            <p:ph type="title"/>
          </p:nvPr>
        </p:nvSpPr>
        <p:spPr/>
        <p:txBody>
          <a:bodyPr/>
          <a:lstStyle/>
          <a:p>
            <a:r>
              <a:rPr lang="en-US" dirty="0"/>
              <a:t>Not Morgan Freeman! </a:t>
            </a:r>
          </a:p>
        </p:txBody>
      </p:sp>
      <p:sp>
        <p:nvSpPr>
          <p:cNvPr id="3" name="Text Placeholder 2">
            <a:extLst>
              <a:ext uri="{FF2B5EF4-FFF2-40B4-BE49-F238E27FC236}">
                <a16:creationId xmlns:a16="http://schemas.microsoft.com/office/drawing/2014/main" id="{84C75D8E-D8A5-0D70-E4F8-9BB45C39502E}"/>
              </a:ext>
            </a:extLst>
          </p:cNvPr>
          <p:cNvSpPr>
            <a:spLocks noGrp="1"/>
          </p:cNvSpPr>
          <p:nvPr>
            <p:ph type="body" sz="quarter" idx="16"/>
          </p:nvPr>
        </p:nvSpPr>
        <p:spPr/>
        <p:txBody>
          <a:bodyPr/>
          <a:lstStyle/>
          <a:p>
            <a:endParaRPr lang="en-US"/>
          </a:p>
        </p:txBody>
      </p:sp>
      <p:pic>
        <p:nvPicPr>
          <p:cNvPr id="12290" name="Picture 2" descr="Believe nothing, trust no one: 'Morgan Freeman' sends a message to fintech  professionals - WatersTechnology.com">
            <a:extLst>
              <a:ext uri="{FF2B5EF4-FFF2-40B4-BE49-F238E27FC236}">
                <a16:creationId xmlns:a16="http://schemas.microsoft.com/office/drawing/2014/main" id="{38C38AAE-BCF1-FE49-74FD-607D2C030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07" r="13981" b="51937"/>
          <a:stretch/>
        </p:blipFill>
        <p:spPr bwMode="auto">
          <a:xfrm>
            <a:off x="1885361" y="1223255"/>
            <a:ext cx="4901939" cy="31117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8D5E1C-61ED-4647-4282-D40EB2396013}"/>
              </a:ext>
            </a:extLst>
          </p:cNvPr>
          <p:cNvSpPr txBox="1"/>
          <p:nvPr/>
        </p:nvSpPr>
        <p:spPr>
          <a:xfrm>
            <a:off x="2050330" y="4635618"/>
            <a:ext cx="4572000" cy="307777"/>
          </a:xfrm>
          <a:prstGeom prst="rect">
            <a:avLst/>
          </a:prstGeom>
          <a:noFill/>
        </p:spPr>
        <p:txBody>
          <a:bodyPr wrap="square">
            <a:spAutoFit/>
          </a:bodyPr>
          <a:lstStyle/>
          <a:p>
            <a:pPr algn="ctr"/>
            <a:r>
              <a:rPr lang="en-US" dirty="0">
                <a:hlinkClick r:id="rId3"/>
              </a:rPr>
              <a:t>https://www.youtube.com/watch?v=oxXpB9pSETo</a:t>
            </a:r>
            <a:r>
              <a:rPr lang="en-US" dirty="0"/>
              <a:t> </a:t>
            </a:r>
          </a:p>
        </p:txBody>
      </p:sp>
    </p:spTree>
    <p:extLst>
      <p:ext uri="{BB962C8B-B14F-4D97-AF65-F5344CB8AC3E}">
        <p14:creationId xmlns:p14="http://schemas.microsoft.com/office/powerpoint/2010/main" val="3486535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65C2-B960-F498-0329-65FA7DDCBE71}"/>
              </a:ext>
            </a:extLst>
          </p:cNvPr>
          <p:cNvSpPr>
            <a:spLocks noGrp="1"/>
          </p:cNvSpPr>
          <p:nvPr>
            <p:ph type="title"/>
          </p:nvPr>
        </p:nvSpPr>
        <p:spPr/>
        <p:txBody>
          <a:bodyPr/>
          <a:lstStyle/>
          <a:p>
            <a:r>
              <a:rPr lang="en-US" dirty="0"/>
              <a:t>Not Morgan Freeman! </a:t>
            </a:r>
          </a:p>
        </p:txBody>
      </p:sp>
      <p:sp>
        <p:nvSpPr>
          <p:cNvPr id="3" name="Text Placeholder 2">
            <a:extLst>
              <a:ext uri="{FF2B5EF4-FFF2-40B4-BE49-F238E27FC236}">
                <a16:creationId xmlns:a16="http://schemas.microsoft.com/office/drawing/2014/main" id="{84C75D8E-D8A5-0D70-E4F8-9BB45C39502E}"/>
              </a:ext>
            </a:extLst>
          </p:cNvPr>
          <p:cNvSpPr>
            <a:spLocks noGrp="1"/>
          </p:cNvSpPr>
          <p:nvPr>
            <p:ph type="body" sz="quarter" idx="16"/>
          </p:nvPr>
        </p:nvSpPr>
        <p:spPr/>
        <p:txBody>
          <a:bodyPr/>
          <a:lstStyle/>
          <a:p>
            <a:endParaRPr lang="en-US"/>
          </a:p>
        </p:txBody>
      </p:sp>
      <p:pic>
        <p:nvPicPr>
          <p:cNvPr id="4" name="Online Media 3" descr="This is not Morgan Freeman  -  A Deepfake Singularity">
            <a:hlinkClick r:id="" action="ppaction://media"/>
            <a:extLst>
              <a:ext uri="{FF2B5EF4-FFF2-40B4-BE49-F238E27FC236}">
                <a16:creationId xmlns:a16="http://schemas.microsoft.com/office/drawing/2014/main" id="{888FF811-3539-B342-55B3-184F4EC25A3C}"/>
              </a:ext>
            </a:extLst>
          </p:cNvPr>
          <p:cNvPicPr>
            <a:picLocks noRot="1" noChangeAspect="1"/>
          </p:cNvPicPr>
          <p:nvPr>
            <a:videoFile r:link="rId1"/>
          </p:nvPr>
        </p:nvPicPr>
        <p:blipFill>
          <a:blip r:embed="rId4"/>
          <a:stretch>
            <a:fillRect/>
          </a:stretch>
        </p:blipFill>
        <p:spPr>
          <a:xfrm>
            <a:off x="1423448" y="1055932"/>
            <a:ext cx="6631871" cy="3747007"/>
          </a:xfrm>
          <a:prstGeom prst="rect">
            <a:avLst/>
          </a:prstGeom>
        </p:spPr>
      </p:pic>
    </p:spTree>
    <p:extLst>
      <p:ext uri="{BB962C8B-B14F-4D97-AF65-F5344CB8AC3E}">
        <p14:creationId xmlns:p14="http://schemas.microsoft.com/office/powerpoint/2010/main" val="368984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dirty="0"/>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a:normAutofit/>
          </a:bodyPr>
          <a:lstStyle/>
          <a:p>
            <a:pPr>
              <a:spcBef>
                <a:spcPts val="600"/>
              </a:spcBef>
            </a:pPr>
            <a:r>
              <a:rPr lang="en-US" sz="2000" dirty="0"/>
              <a:t>Learn about </a:t>
            </a:r>
            <a:r>
              <a:rPr lang="en-US" sz="2000" b="1" dirty="0"/>
              <a:t>architectures </a:t>
            </a:r>
            <a:r>
              <a:rPr lang="en-US" sz="2000" dirty="0"/>
              <a:t>that serve as foundation </a:t>
            </a:r>
            <a:br>
              <a:rPr lang="en-US" sz="2000" dirty="0"/>
            </a:br>
            <a:r>
              <a:rPr lang="en-US" sz="2000" dirty="0"/>
              <a:t>for tools like </a:t>
            </a:r>
            <a:r>
              <a:rPr lang="en-US" sz="2000" dirty="0" err="1"/>
              <a:t>ChatGPT</a:t>
            </a:r>
            <a:endParaRPr lang="en-US" sz="2000" dirty="0"/>
          </a:p>
          <a:p>
            <a:pPr>
              <a:spcBef>
                <a:spcPts val="600"/>
              </a:spcBef>
            </a:pPr>
            <a:r>
              <a:rPr lang="en-US" sz="2000" dirty="0"/>
              <a:t>Understand a wide range of self-supervised </a:t>
            </a:r>
            <a:r>
              <a:rPr lang="en-US" sz="2000" b="1" dirty="0"/>
              <a:t>algorithms</a:t>
            </a:r>
            <a:endParaRPr lang="en-US" sz="2000" dirty="0"/>
          </a:p>
          <a:p>
            <a:pPr>
              <a:spcBef>
                <a:spcPts val="600"/>
              </a:spcBef>
            </a:pPr>
            <a:r>
              <a:rPr lang="en-US" sz="2000" dirty="0"/>
              <a:t>Fearlessly build and train self-supervised </a:t>
            </a:r>
            <a:r>
              <a:rPr lang="en-US" sz="2000" b="1" dirty="0"/>
              <a:t>models </a:t>
            </a:r>
            <a:r>
              <a:rPr lang="en-US" sz="2000" dirty="0"/>
              <a:t>😤 </a:t>
            </a:r>
          </a:p>
          <a:p>
            <a:pPr>
              <a:spcBef>
                <a:spcPts val="600"/>
              </a:spcBef>
            </a:pPr>
            <a:r>
              <a:rPr lang="en-US" sz="2000" dirty="0"/>
              <a:t>Gain intuitions about the </a:t>
            </a:r>
            <a:r>
              <a:rPr lang="en-US" sz="2000" b="1" dirty="0"/>
              <a:t>capabilities</a:t>
            </a:r>
            <a:r>
              <a:rPr lang="en-US" sz="2000" dirty="0"/>
              <a:t> and </a:t>
            </a:r>
            <a:r>
              <a:rPr lang="en-US" sz="2000" b="1" dirty="0"/>
              <a:t>limitations </a:t>
            </a:r>
            <a:r>
              <a:rPr lang="en-US" sz="2000" dirty="0"/>
              <a:t>of our models </a:t>
            </a:r>
          </a:p>
          <a:p>
            <a:r>
              <a:rPr lang="en-US" sz="2000" dirty="0"/>
              <a:t>Reflect on </a:t>
            </a:r>
            <a:r>
              <a:rPr lang="en-US" sz="2000" b="1" dirty="0"/>
              <a:t>societal impacts: </a:t>
            </a:r>
            <a:r>
              <a:rPr lang="en-US" sz="2000" dirty="0"/>
              <a:t>their misuse, biases, etc. </a:t>
            </a:r>
          </a:p>
        </p:txBody>
      </p:sp>
    </p:spTree>
    <p:extLst>
      <p:ext uri="{BB962C8B-B14F-4D97-AF65-F5344CB8AC3E}">
        <p14:creationId xmlns:p14="http://schemas.microsoft.com/office/powerpoint/2010/main" val="3409326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7644-1C71-3947-038A-2A745847A165}"/>
              </a:ext>
            </a:extLst>
          </p:cNvPr>
          <p:cNvSpPr>
            <a:spLocks noGrp="1"/>
          </p:cNvSpPr>
          <p:nvPr>
            <p:ph type="title"/>
          </p:nvPr>
        </p:nvSpPr>
        <p:spPr/>
        <p:txBody>
          <a:bodyPr/>
          <a:lstStyle/>
          <a:p>
            <a:r>
              <a:rPr lang="en-US"/>
              <a:t>Disclaimer</a:t>
            </a:r>
            <a:endParaRPr lang="en-US" dirty="0"/>
          </a:p>
        </p:txBody>
      </p:sp>
      <p:sp>
        <p:nvSpPr>
          <p:cNvPr id="3" name="Text Placeholder 2">
            <a:extLst>
              <a:ext uri="{FF2B5EF4-FFF2-40B4-BE49-F238E27FC236}">
                <a16:creationId xmlns:a16="http://schemas.microsoft.com/office/drawing/2014/main" id="{D4E41E82-2729-78CF-C729-8E08DFA696D7}"/>
              </a:ext>
            </a:extLst>
          </p:cNvPr>
          <p:cNvSpPr>
            <a:spLocks noGrp="1"/>
          </p:cNvSpPr>
          <p:nvPr>
            <p:ph type="body" sz="quarter" idx="16"/>
          </p:nvPr>
        </p:nvSpPr>
        <p:spPr/>
        <p:txBody>
          <a:bodyPr/>
          <a:lstStyle/>
          <a:p>
            <a:r>
              <a:rPr lang="en-US" sz="2000" dirty="0"/>
              <a:t>We will not be exhaustive.</a:t>
            </a:r>
            <a:br>
              <a:rPr lang="en-US" sz="2000" dirty="0"/>
            </a:br>
            <a:r>
              <a:rPr lang="en-US" sz="2000" dirty="0"/>
              <a:t> </a:t>
            </a:r>
          </a:p>
          <a:p>
            <a:endParaRPr lang="en-US" sz="2000" dirty="0"/>
          </a:p>
          <a:p>
            <a:r>
              <a:rPr lang="en-US" sz="2000" dirty="0"/>
              <a:t>The goal is to give you a </a:t>
            </a:r>
            <a:br>
              <a:rPr lang="en-US" sz="2000" dirty="0"/>
            </a:br>
            <a:r>
              <a:rPr lang="en-US" sz="2000" dirty="0"/>
              <a:t>bird’s-eye view of the field.  </a:t>
            </a:r>
          </a:p>
        </p:txBody>
      </p:sp>
      <p:pic>
        <p:nvPicPr>
          <p:cNvPr id="5" name="Picture 4" descr="A screenshot of a phone&#10;&#10;Description automatically generated">
            <a:extLst>
              <a:ext uri="{FF2B5EF4-FFF2-40B4-BE49-F238E27FC236}">
                <a16:creationId xmlns:a16="http://schemas.microsoft.com/office/drawing/2014/main" id="{F63E5CE7-3EA5-85B2-5E97-91E97DA03D52}"/>
              </a:ext>
            </a:extLst>
          </p:cNvPr>
          <p:cNvPicPr>
            <a:picLocks noChangeAspect="1"/>
          </p:cNvPicPr>
          <p:nvPr/>
        </p:nvPicPr>
        <p:blipFill>
          <a:blip r:embed="rId3"/>
          <a:stretch>
            <a:fillRect/>
          </a:stretch>
        </p:blipFill>
        <p:spPr>
          <a:xfrm>
            <a:off x="4809046" y="582510"/>
            <a:ext cx="3801035" cy="3978479"/>
          </a:xfrm>
          <a:prstGeom prst="rect">
            <a:avLst/>
          </a:prstGeom>
        </p:spPr>
      </p:pic>
    </p:spTree>
    <p:extLst>
      <p:ext uri="{BB962C8B-B14F-4D97-AF65-F5344CB8AC3E}">
        <p14:creationId xmlns:p14="http://schemas.microsoft.com/office/powerpoint/2010/main" val="3211996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dirty="0"/>
              <a:t>Course Logistics</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cs typeface="Consolas" panose="020B0609020204030204" pitchFamily="49" charset="0"/>
              </a:rPr>
              <a:t>https://self-</a:t>
            </a:r>
            <a:r>
              <a:rPr lang="en-US" dirty="0" err="1">
                <a:solidFill>
                  <a:schemeClr val="bg1"/>
                </a:solidFill>
                <a:latin typeface="Consolas" panose="020B0609020204030204" pitchFamily="49" charset="0"/>
                <a:cs typeface="Consolas" panose="020B0609020204030204" pitchFamily="49" charset="0"/>
              </a:rPr>
              <a:t>supervised.cs.jhu.edu</a:t>
            </a:r>
            <a:r>
              <a:rPr lang="en-US" dirty="0">
                <a:solidFill>
                  <a:schemeClr val="bg1"/>
                </a:solidFill>
                <a:latin typeface="Consolas" panose="020B0609020204030204" pitchFamily="49" charset="0"/>
                <a:cs typeface="Consolas" panose="020B0609020204030204" pitchFamily="49" charset="0"/>
              </a:rPr>
              <a:t>/sp2024/</a:t>
            </a:r>
          </a:p>
        </p:txBody>
      </p:sp>
    </p:spTree>
    <p:extLst>
      <p:ext uri="{BB962C8B-B14F-4D97-AF65-F5344CB8AC3E}">
        <p14:creationId xmlns:p14="http://schemas.microsoft.com/office/powerpoint/2010/main" val="2842864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dirty="0"/>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a:xfrm>
            <a:off x="524954" y="1390650"/>
            <a:ext cx="8085415" cy="3077573"/>
          </a:xfrm>
        </p:spPr>
        <p:txBody>
          <a:bodyPr>
            <a:normAutofit/>
          </a:bodyPr>
          <a:lstStyle/>
          <a:p>
            <a:r>
              <a:rPr lang="en-US" b="1" dirty="0"/>
              <a:t>Instructor: </a:t>
            </a:r>
            <a:r>
              <a:rPr lang="en-US" dirty="0"/>
              <a:t>Daniel Khashabi </a:t>
            </a:r>
            <a:endParaRPr lang="en-US" sz="1400" dirty="0"/>
          </a:p>
          <a:p>
            <a:pPr lvl="1"/>
            <a:r>
              <a:rPr lang="en-US" sz="1400" dirty="0"/>
              <a:t>You can call me “Daniel”, as long as we act mutually respectfully.</a:t>
            </a:r>
            <a:endParaRPr lang="en-US" dirty="0"/>
          </a:p>
          <a:p>
            <a:endParaRPr lang="en-US" b="1" dirty="0"/>
          </a:p>
          <a:p>
            <a:r>
              <a:rPr lang="en-US" b="1" dirty="0"/>
              <a:t>TA:</a:t>
            </a:r>
            <a:r>
              <a:rPr lang="en-US" dirty="0"/>
              <a:t> </a:t>
            </a:r>
            <a:r>
              <a:rPr lang="en-US" dirty="0" err="1"/>
              <a:t>Jiefu</a:t>
            </a:r>
            <a:r>
              <a:rPr lang="en-US" dirty="0"/>
              <a:t> </a:t>
            </a:r>
            <a:r>
              <a:rPr lang="en-US" dirty="0" err="1"/>
              <a:t>Ou</a:t>
            </a:r>
            <a:endParaRPr lang="en-US" dirty="0"/>
          </a:p>
          <a:p>
            <a:r>
              <a:rPr lang="en-US" b="1" dirty="0"/>
              <a:t>CAs: </a:t>
            </a:r>
            <a:r>
              <a:rPr lang="en-US" dirty="0"/>
              <a:t>Kevin, </a:t>
            </a:r>
            <a:r>
              <a:rPr lang="en-US" dirty="0" err="1"/>
              <a:t>Sungwon</a:t>
            </a:r>
            <a:r>
              <a:rPr lang="en-US" dirty="0"/>
              <a:t>, </a:t>
            </a:r>
            <a:r>
              <a:rPr lang="en-US" dirty="0" err="1"/>
              <a:t>Tianjian</a:t>
            </a:r>
            <a:r>
              <a:rPr lang="en-US" dirty="0"/>
              <a:t>, </a:t>
            </a:r>
            <a:r>
              <a:rPr lang="en-US" dirty="0" err="1"/>
              <a:t>Yining</a:t>
            </a:r>
            <a:r>
              <a:rPr lang="en-US" dirty="0"/>
              <a:t>, Camden</a:t>
            </a:r>
          </a:p>
          <a:p>
            <a:endParaRPr lang="en-US" dirty="0"/>
          </a:p>
        </p:txBody>
      </p:sp>
      <p:pic>
        <p:nvPicPr>
          <p:cNvPr id="6" name="Picture 5" descr="A group of people in circle frames&#10;&#10;Description automatically generated">
            <a:extLst>
              <a:ext uri="{FF2B5EF4-FFF2-40B4-BE49-F238E27FC236}">
                <a16:creationId xmlns:a16="http://schemas.microsoft.com/office/drawing/2014/main" id="{FBF82260-0F46-5EBB-9F3E-F464B11AECA2}"/>
              </a:ext>
            </a:extLst>
          </p:cNvPr>
          <p:cNvPicPr>
            <a:picLocks noChangeAspect="1"/>
          </p:cNvPicPr>
          <p:nvPr/>
        </p:nvPicPr>
        <p:blipFill rotWithShape="1">
          <a:blip r:embed="rId3"/>
          <a:srcRect r="3929"/>
          <a:stretch/>
        </p:blipFill>
        <p:spPr>
          <a:xfrm>
            <a:off x="0" y="3180324"/>
            <a:ext cx="9144000" cy="1963176"/>
          </a:xfrm>
          <a:prstGeom prst="rect">
            <a:avLst/>
          </a:prstGeom>
        </p:spPr>
      </p:pic>
    </p:spTree>
    <p:extLst>
      <p:ext uri="{BB962C8B-B14F-4D97-AF65-F5344CB8AC3E}">
        <p14:creationId xmlns:p14="http://schemas.microsoft.com/office/powerpoint/2010/main" val="88933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BC5CC3-5A70-DC0F-30C9-BF845526285A}"/>
              </a:ext>
            </a:extLst>
          </p:cNvPr>
          <p:cNvSpPr>
            <a:spLocks noGrp="1"/>
          </p:cNvSpPr>
          <p:nvPr>
            <p:ph idx="1"/>
          </p:nvPr>
        </p:nvSpPr>
        <p:spPr/>
        <p:txBody>
          <a:bodyPr/>
          <a:lstStyle/>
          <a:p>
            <a:pPr marL="0" indent="0">
              <a:buNone/>
            </a:pPr>
            <a:endParaRPr lang="en-US" dirty="0"/>
          </a:p>
        </p:txBody>
      </p:sp>
      <p:pic>
        <p:nvPicPr>
          <p:cNvPr id="1028" name="Picture 4" descr="Freaky ChatGPT Fails That Caught Our Eyes!">
            <a:extLst>
              <a:ext uri="{FF2B5EF4-FFF2-40B4-BE49-F238E27FC236}">
                <a16:creationId xmlns:a16="http://schemas.microsoft.com/office/drawing/2014/main" id="{6CC0F2E7-4764-95C7-50DA-55C47C166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 r="5127" b="25007"/>
          <a:stretch/>
        </p:blipFill>
        <p:spPr bwMode="auto">
          <a:xfrm>
            <a:off x="4548690" y="692855"/>
            <a:ext cx="4164424"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9B12FBE-C7AD-E0C7-8CA0-AD83099481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200" b="44193"/>
          <a:stretch/>
        </p:blipFill>
        <p:spPr bwMode="auto">
          <a:xfrm>
            <a:off x="417526" y="692855"/>
            <a:ext cx="4005460" cy="3757789"/>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a:normAutofit/>
          </a:bodyPr>
          <a:lstStyle/>
          <a:p>
            <a:r>
              <a:rPr lang="en-US" dirty="0"/>
              <a:t>Self-Supervised Models: </a:t>
            </a:r>
            <a:r>
              <a:rPr lang="en-US" dirty="0">
                <a:solidFill>
                  <a:srgbClr val="0070C0"/>
                </a:solidFill>
              </a:rPr>
              <a:t>Course Website</a:t>
            </a:r>
          </a:p>
        </p:txBody>
      </p:sp>
      <p:sp>
        <p:nvSpPr>
          <p:cNvPr id="3" name="Text Placeholder 2">
            <a:extLst>
              <a:ext uri="{FF2B5EF4-FFF2-40B4-BE49-F238E27FC236}">
                <a16:creationId xmlns:a16="http://schemas.microsoft.com/office/drawing/2014/main" id="{245E7F8C-3DB1-A3A8-59AF-365D48A87805}"/>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D184F569-DFEB-34CE-522E-63F24B3858EA}"/>
              </a:ext>
            </a:extLst>
          </p:cNvPr>
          <p:cNvSpPr txBox="1"/>
          <p:nvPr/>
        </p:nvSpPr>
        <p:spPr>
          <a:xfrm>
            <a:off x="50006" y="4714972"/>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/sp2024</a:t>
            </a:r>
          </a:p>
        </p:txBody>
      </p:sp>
      <p:pic>
        <p:nvPicPr>
          <p:cNvPr id="7" name="Picture 6" descr="A screenshot of a computer&#10;&#10;Description automatically generated">
            <a:extLst>
              <a:ext uri="{FF2B5EF4-FFF2-40B4-BE49-F238E27FC236}">
                <a16:creationId xmlns:a16="http://schemas.microsoft.com/office/drawing/2014/main" id="{06DCC4C0-63BC-7A45-E1B5-7FEFF1B4857C}"/>
              </a:ext>
            </a:extLst>
          </p:cNvPr>
          <p:cNvPicPr>
            <a:picLocks noChangeAspect="1"/>
          </p:cNvPicPr>
          <p:nvPr/>
        </p:nvPicPr>
        <p:blipFill>
          <a:blip r:embed="rId3"/>
          <a:stretch>
            <a:fillRect/>
          </a:stretch>
        </p:blipFill>
        <p:spPr>
          <a:xfrm>
            <a:off x="1283950" y="1286066"/>
            <a:ext cx="6513397" cy="31962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66317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4BC62-F254-8A53-D81A-E507A2763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24F7D-31A6-3E83-222D-CE24F5AF8B05}"/>
              </a:ext>
            </a:extLst>
          </p:cNvPr>
          <p:cNvSpPr>
            <a:spLocks noGrp="1"/>
          </p:cNvSpPr>
          <p:nvPr>
            <p:ph type="title"/>
          </p:nvPr>
        </p:nvSpPr>
        <p:spPr/>
        <p:txBody>
          <a:bodyPr>
            <a:normAutofit/>
          </a:bodyPr>
          <a:lstStyle/>
          <a:p>
            <a:r>
              <a:rPr lang="en-US" dirty="0"/>
              <a:t>Self-Supervised Models: </a:t>
            </a:r>
            <a:r>
              <a:rPr lang="en-US" dirty="0">
                <a:solidFill>
                  <a:srgbClr val="0070C0"/>
                </a:solidFill>
              </a:rPr>
              <a:t>Other websites </a:t>
            </a:r>
          </a:p>
        </p:txBody>
      </p:sp>
      <p:sp>
        <p:nvSpPr>
          <p:cNvPr id="3" name="Text Placeholder 2">
            <a:extLst>
              <a:ext uri="{FF2B5EF4-FFF2-40B4-BE49-F238E27FC236}">
                <a16:creationId xmlns:a16="http://schemas.microsoft.com/office/drawing/2014/main" id="{CB33C4A6-8D11-8729-3E07-9BF64F3B24AD}"/>
              </a:ext>
            </a:extLst>
          </p:cNvPr>
          <p:cNvSpPr>
            <a:spLocks noGrp="1"/>
          </p:cNvSpPr>
          <p:nvPr>
            <p:ph type="body" sz="quarter" idx="16"/>
          </p:nvPr>
        </p:nvSpPr>
        <p:spPr/>
        <p:txBody>
          <a:bodyPr/>
          <a:lstStyle/>
          <a:p>
            <a:endParaRPr lang="en-US"/>
          </a:p>
        </p:txBody>
      </p:sp>
      <p:pic>
        <p:nvPicPr>
          <p:cNvPr id="1026" name="Picture 2" descr="Gradescope - Center for Instructional Technology and Training - University  of Florida">
            <a:extLst>
              <a:ext uri="{FF2B5EF4-FFF2-40B4-BE49-F238E27FC236}">
                <a16:creationId xmlns:a16="http://schemas.microsoft.com/office/drawing/2014/main" id="{A751F699-4A20-8839-9CD5-0117C9B0D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152" y="1596775"/>
            <a:ext cx="4397696" cy="974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ding Colleges and Universities Across the U.S. Select the Piazza Q&amp;A  Platform for Enhanced Virtual Learning Experiences | Business Wire">
            <a:extLst>
              <a:ext uri="{FF2B5EF4-FFF2-40B4-BE49-F238E27FC236}">
                <a16:creationId xmlns:a16="http://schemas.microsoft.com/office/drawing/2014/main" id="{0DACF01A-41C5-E70B-577B-C2B47D5BB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064" y="2926560"/>
            <a:ext cx="3390471" cy="169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96625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3E77-3D36-A083-ACD4-78599B0402AE}"/>
              </a:ext>
            </a:extLst>
          </p:cNvPr>
          <p:cNvSpPr>
            <a:spLocks noGrp="1"/>
          </p:cNvSpPr>
          <p:nvPr>
            <p:ph type="title"/>
          </p:nvPr>
        </p:nvSpPr>
        <p:spPr/>
        <p:txBody>
          <a:bodyPr/>
          <a:lstStyle/>
          <a:p>
            <a:r>
              <a:rPr lang="en-US" dirty="0"/>
              <a:t>Course Prerequisites </a:t>
            </a:r>
          </a:p>
        </p:txBody>
      </p:sp>
      <p:sp>
        <p:nvSpPr>
          <p:cNvPr id="3" name="Text Placeholder 2">
            <a:extLst>
              <a:ext uri="{FF2B5EF4-FFF2-40B4-BE49-F238E27FC236}">
                <a16:creationId xmlns:a16="http://schemas.microsoft.com/office/drawing/2014/main" id="{CFD8B919-8894-D9FA-0B5E-A3AA13A4CA91}"/>
              </a:ext>
            </a:extLst>
          </p:cNvPr>
          <p:cNvSpPr>
            <a:spLocks noGrp="1"/>
          </p:cNvSpPr>
          <p:nvPr>
            <p:ph type="body" sz="quarter" idx="16"/>
          </p:nvPr>
        </p:nvSpPr>
        <p:spPr/>
        <p:txBody>
          <a:bodyPr/>
          <a:lstStyle/>
          <a:p>
            <a:pPr marL="400050" indent="-285750">
              <a:spcBef>
                <a:spcPts val="0"/>
              </a:spcBef>
              <a:buSzPts val="1800"/>
            </a:pPr>
            <a:r>
              <a:rPr lang="en-US" sz="2000" dirty="0"/>
              <a:t>Comfortable with programming, particularly Python </a:t>
            </a:r>
          </a:p>
          <a:p>
            <a:pPr marL="457200" lvl="0" indent="-342900" algn="l" rtl="0">
              <a:spcBef>
                <a:spcPts val="0"/>
              </a:spcBef>
              <a:spcAft>
                <a:spcPts val="0"/>
              </a:spcAft>
              <a:buSzPts val="1800"/>
              <a:buChar char="-"/>
            </a:pPr>
            <a:endParaRPr lang="en-US" sz="2000" dirty="0"/>
          </a:p>
          <a:p>
            <a:pPr marL="400050" indent="-285750"/>
            <a:r>
              <a:rPr lang="en-US" sz="2000" dirty="0"/>
              <a:t>Calculus, linear algebra, probability </a:t>
            </a:r>
          </a:p>
          <a:p>
            <a:pPr marL="457200" indent="-342900">
              <a:buChar char="-"/>
            </a:pPr>
            <a:endParaRPr lang="en-US" sz="2000" dirty="0"/>
          </a:p>
          <a:p>
            <a:pPr marL="400050" indent="-285750"/>
            <a:r>
              <a:rPr lang="en-US" sz="2000" dirty="0"/>
              <a:t>Familiarity with Natural Language Processing </a:t>
            </a:r>
          </a:p>
          <a:p>
            <a:pPr marL="457200" indent="-342900">
              <a:buChar char="-"/>
            </a:pPr>
            <a:endParaRPr lang="en-US" sz="2000" dirty="0"/>
          </a:p>
          <a:p>
            <a:pPr marL="400050" indent="-285750"/>
            <a:r>
              <a:rPr lang="en-US" sz="2000" dirty="0">
                <a:solidFill>
                  <a:srgbClr val="C00000"/>
                </a:solidFill>
              </a:rPr>
              <a:t>HW1 should give a sense how prepared you are! </a:t>
            </a:r>
          </a:p>
          <a:p>
            <a:endParaRPr lang="en-US" sz="2000" dirty="0"/>
          </a:p>
        </p:txBody>
      </p:sp>
    </p:spTree>
    <p:extLst>
      <p:ext uri="{BB962C8B-B14F-4D97-AF65-F5344CB8AC3E}">
        <p14:creationId xmlns:p14="http://schemas.microsoft.com/office/powerpoint/2010/main" val="3385982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dirty="0"/>
              <a:t>Course Logistics Brief</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p:txBody>
          <a:bodyPr>
            <a:normAutofit lnSpcReduction="10000"/>
          </a:bodyPr>
          <a:lstStyle/>
          <a:p>
            <a:r>
              <a:rPr lang="en-US" sz="2000" dirty="0"/>
              <a:t>Lots of important information on the </a:t>
            </a:r>
            <a:r>
              <a:rPr lang="en-US" sz="2000" b="1" dirty="0"/>
              <a:t>website</a:t>
            </a:r>
            <a:r>
              <a:rPr lang="en-US" sz="2000" dirty="0"/>
              <a:t>: </a:t>
            </a:r>
          </a:p>
          <a:p>
            <a:pPr lvl="1"/>
            <a:r>
              <a:rPr lang="en-US" sz="1800" dirty="0">
                <a:solidFill>
                  <a:schemeClr val="accent1"/>
                </a:solidFill>
                <a:latin typeface="Consolas" panose="020B0609020204030204" pitchFamily="49" charset="0"/>
                <a:cs typeface="Consolas" panose="020B0609020204030204" pitchFamily="49" charset="0"/>
              </a:rPr>
              <a:t>https://self-</a:t>
            </a:r>
            <a:r>
              <a:rPr lang="en-US" sz="1800" dirty="0" err="1">
                <a:solidFill>
                  <a:schemeClr val="accent1"/>
                </a:solidFill>
                <a:latin typeface="Consolas" panose="020B0609020204030204" pitchFamily="49" charset="0"/>
                <a:cs typeface="Consolas" panose="020B0609020204030204" pitchFamily="49" charset="0"/>
              </a:rPr>
              <a:t>supervised.cs.jhu.edu</a:t>
            </a:r>
            <a:r>
              <a:rPr lang="en-US" sz="1800" dirty="0">
                <a:solidFill>
                  <a:schemeClr val="accent1"/>
                </a:solidFill>
                <a:latin typeface="Consolas" panose="020B0609020204030204" pitchFamily="49" charset="0"/>
                <a:cs typeface="Consolas" panose="020B0609020204030204" pitchFamily="49" charset="0"/>
              </a:rPr>
              <a:t>/sp2024</a:t>
            </a:r>
          </a:p>
          <a:p>
            <a:pPr lvl="1"/>
            <a:r>
              <a:rPr lang="en-US" sz="1600" dirty="0"/>
              <a:t>Syllabus, lectures, videos, tutorials, etc. </a:t>
            </a:r>
            <a:br>
              <a:rPr lang="en-US" sz="1600" dirty="0"/>
            </a:br>
            <a:endParaRPr lang="en-US" sz="1600" dirty="0"/>
          </a:p>
          <a:p>
            <a:r>
              <a:rPr lang="en-US" sz="2000" b="1" dirty="0"/>
              <a:t>Pre-recorded videos</a:t>
            </a:r>
            <a:r>
              <a:rPr lang="en-US" sz="2000" dirty="0"/>
              <a:t>: will be available on the course website and/or Piazza. </a:t>
            </a:r>
            <a:br>
              <a:rPr lang="en-US" sz="2000" dirty="0"/>
            </a:br>
            <a:endParaRPr lang="en-US" sz="2000" dirty="0"/>
          </a:p>
          <a:p>
            <a:r>
              <a:rPr lang="en-US" sz="2000" b="1" dirty="0"/>
              <a:t>Office hours: </a:t>
            </a:r>
            <a:r>
              <a:rPr lang="en-US" sz="2000" dirty="0"/>
              <a:t>regular office hours; will be announced on Piazza. </a:t>
            </a:r>
          </a:p>
          <a:p>
            <a:endParaRPr lang="en-US" sz="2000" dirty="0"/>
          </a:p>
          <a:p>
            <a:r>
              <a:rPr lang="en-US" sz="2000" b="1" dirty="0"/>
              <a:t>Questions or discussions: </a:t>
            </a:r>
            <a:r>
              <a:rPr lang="en-US" sz="2000" dirty="0"/>
              <a:t>Piazza </a:t>
            </a:r>
          </a:p>
        </p:txBody>
      </p:sp>
    </p:spTree>
    <p:extLst>
      <p:ext uri="{BB962C8B-B14F-4D97-AF65-F5344CB8AC3E}">
        <p14:creationId xmlns:p14="http://schemas.microsoft.com/office/powerpoint/2010/main" val="3194463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dirty="0"/>
              <a:t>Course Work and Grading Policy</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a:xfrm>
            <a:off x="522344" y="1390650"/>
            <a:ext cx="8085415" cy="3077573"/>
          </a:xfrm>
        </p:spPr>
        <p:txBody>
          <a:bodyPr>
            <a:normAutofit/>
          </a:bodyPr>
          <a:lstStyle/>
          <a:p>
            <a:r>
              <a:rPr lang="en-US" sz="2400" b="1" dirty="0"/>
              <a:t>Homework (team optional): </a:t>
            </a:r>
            <a:r>
              <a:rPr lang="en-US" sz="2400" dirty="0"/>
              <a:t>40%</a:t>
            </a:r>
            <a:endParaRPr lang="en-US" sz="2400" b="1" dirty="0"/>
          </a:p>
          <a:p>
            <a:pPr lvl="1"/>
            <a:r>
              <a:rPr lang="en-US" sz="2400" dirty="0"/>
              <a:t>7 x 1-week assignments</a:t>
            </a:r>
          </a:p>
          <a:p>
            <a:r>
              <a:rPr lang="en-US" sz="2400" b="1" dirty="0"/>
              <a:t>Midterm quizzes (individually):</a:t>
            </a:r>
            <a:r>
              <a:rPr lang="en-US" sz="2400" dirty="0"/>
              <a:t> 30% </a:t>
            </a:r>
          </a:p>
          <a:p>
            <a:r>
              <a:rPr lang="en-US" sz="2400" b="1" dirty="0"/>
              <a:t>Final course project (team optional):</a:t>
            </a:r>
            <a:r>
              <a:rPr lang="en-US" sz="2400" dirty="0"/>
              <a:t> 30%</a:t>
            </a:r>
          </a:p>
          <a:p>
            <a:r>
              <a:rPr lang="en-US" sz="2400" b="1" dirty="0"/>
              <a:t>Bonus points: </a:t>
            </a:r>
          </a:p>
          <a:p>
            <a:pPr lvl="1"/>
            <a:r>
              <a:rPr lang="en-US" sz="2400" b="1" dirty="0"/>
              <a:t>Extra credit questions (HW and quizzes): </a:t>
            </a:r>
            <a:r>
              <a:rPr lang="en-US" sz="2400" dirty="0"/>
              <a:t>+10%</a:t>
            </a:r>
          </a:p>
          <a:p>
            <a:pPr lvl="1"/>
            <a:r>
              <a:rPr lang="en-US" sz="2400" b="1" dirty="0"/>
              <a:t>Helping us improve the course : </a:t>
            </a:r>
            <a:r>
              <a:rPr lang="en-US" sz="2400" dirty="0"/>
              <a:t>+3%</a:t>
            </a:r>
          </a:p>
          <a:p>
            <a:pPr lvl="1"/>
            <a:endParaRPr lang="en-US" sz="2400" dirty="0"/>
          </a:p>
        </p:txBody>
      </p:sp>
    </p:spTree>
    <p:extLst>
      <p:ext uri="{BB962C8B-B14F-4D97-AF65-F5344CB8AC3E}">
        <p14:creationId xmlns:p14="http://schemas.microsoft.com/office/powerpoint/2010/main" val="24533042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dirty="0"/>
              <a:t>Homework </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a:xfrm>
            <a:off x="533919" y="1390650"/>
            <a:ext cx="8085415" cy="3226617"/>
          </a:xfrm>
        </p:spPr>
        <p:txBody>
          <a:bodyPr>
            <a:normAutofit fontScale="92500" lnSpcReduction="20000"/>
          </a:bodyPr>
          <a:lstStyle/>
          <a:p>
            <a:r>
              <a:rPr lang="en-US" b="1" dirty="0"/>
              <a:t>Timeline: </a:t>
            </a:r>
          </a:p>
          <a:p>
            <a:pPr lvl="1"/>
            <a:r>
              <a:rPr lang="en-US" dirty="0"/>
              <a:t>Released </a:t>
            </a:r>
            <a:r>
              <a:rPr lang="en-US" dirty="0">
                <a:solidFill>
                  <a:srgbClr val="C00000"/>
                </a:solidFill>
              </a:rPr>
              <a:t>every Tuesday </a:t>
            </a:r>
            <a:r>
              <a:rPr lang="en-US" dirty="0"/>
              <a:t>and due in a week. </a:t>
            </a:r>
          </a:p>
          <a:p>
            <a:pPr lvl="1"/>
            <a:r>
              <a:rPr lang="en-US" dirty="0"/>
              <a:t>Each have both </a:t>
            </a:r>
            <a:r>
              <a:rPr lang="en-US" dirty="0">
                <a:solidFill>
                  <a:srgbClr val="C00000"/>
                </a:solidFill>
              </a:rPr>
              <a:t>conceptual (theory)</a:t>
            </a:r>
            <a:r>
              <a:rPr lang="en-US" dirty="0"/>
              <a:t> and </a:t>
            </a:r>
            <a:r>
              <a:rPr lang="en-US" dirty="0">
                <a:solidFill>
                  <a:srgbClr val="C00000"/>
                </a:solidFill>
              </a:rPr>
              <a:t>empirical (coding)</a:t>
            </a:r>
            <a:r>
              <a:rPr lang="en-US" dirty="0"/>
              <a:t> parts. </a:t>
            </a:r>
          </a:p>
          <a:p>
            <a:pPr lvl="1"/>
            <a:r>
              <a:rPr lang="en-US" dirty="0"/>
              <a:t>All assignments will be submitted to </a:t>
            </a:r>
            <a:r>
              <a:rPr lang="en-US" dirty="0" err="1"/>
              <a:t>Gradescope</a:t>
            </a:r>
            <a:r>
              <a:rPr lang="en-US" dirty="0"/>
              <a:t>.</a:t>
            </a:r>
            <a:br>
              <a:rPr lang="en-US" dirty="0"/>
            </a:br>
            <a:endParaRPr lang="en-US" dirty="0"/>
          </a:p>
          <a:p>
            <a:r>
              <a:rPr lang="en-US" b="1" dirty="0"/>
              <a:t>Late day policy</a:t>
            </a:r>
          </a:p>
          <a:p>
            <a:pPr lvl="1"/>
            <a:r>
              <a:rPr lang="en-US" sz="1600" dirty="0"/>
              <a:t>10 free late days across all assignments; afterwards, 5% off course grade per day late </a:t>
            </a:r>
          </a:p>
          <a:p>
            <a:pPr lvl="1"/>
            <a:r>
              <a:rPr lang="en-US" sz="1600" dirty="0"/>
              <a:t>Assignments not accepted more than 7 days late (unless given permission in advance) </a:t>
            </a:r>
          </a:p>
          <a:p>
            <a:pPr lvl="1"/>
            <a:endParaRPr lang="en-US" sz="1600" dirty="0"/>
          </a:p>
          <a:p>
            <a:r>
              <a:rPr lang="en-US" b="1" dirty="0"/>
              <a:t>Collaboration policy: </a:t>
            </a:r>
            <a:r>
              <a:rPr lang="en-US" dirty="0"/>
              <a:t>Allowed within certain limits: </a:t>
            </a:r>
          </a:p>
          <a:p>
            <a:pPr lvl="1"/>
            <a:r>
              <a:rPr lang="en-US" sz="1600" dirty="0"/>
              <a:t>Needs to be well-documented; acknowledge working with other students. </a:t>
            </a:r>
          </a:p>
          <a:p>
            <a:pPr lvl="1"/>
            <a:r>
              <a:rPr lang="en-US" sz="1600" dirty="0"/>
              <a:t>Avoid: copy code off the web or ChatGPT! — write your own solutions. </a:t>
            </a:r>
            <a:br>
              <a:rPr lang="en-US" sz="1600" dirty="0"/>
            </a:br>
            <a:endParaRPr lang="en-US" dirty="0"/>
          </a:p>
          <a:p>
            <a:r>
              <a:rPr lang="en-US" dirty="0">
                <a:solidFill>
                  <a:srgbClr val="FF0000"/>
                </a:solidFill>
              </a:rPr>
              <a:t>HW1 is released today! Due next week. Submitted via </a:t>
            </a:r>
            <a:r>
              <a:rPr lang="en-US" dirty="0" err="1">
                <a:solidFill>
                  <a:srgbClr val="FF0000"/>
                </a:solidFill>
              </a:rPr>
              <a:t>Gradescope</a:t>
            </a:r>
            <a:r>
              <a:rPr lang="en-US" dirty="0">
                <a:solidFill>
                  <a:srgbClr val="FF0000"/>
                </a:solidFill>
              </a:rPr>
              <a:t>. </a:t>
            </a:r>
          </a:p>
        </p:txBody>
      </p:sp>
    </p:spTree>
    <p:extLst>
      <p:ext uri="{BB962C8B-B14F-4D97-AF65-F5344CB8AC3E}">
        <p14:creationId xmlns:p14="http://schemas.microsoft.com/office/powerpoint/2010/main" val="2146455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A714-40FA-5680-4CB3-DBFC9D364E49}"/>
              </a:ext>
            </a:extLst>
          </p:cNvPr>
          <p:cNvSpPr>
            <a:spLocks noGrp="1"/>
          </p:cNvSpPr>
          <p:nvPr>
            <p:ph type="title"/>
          </p:nvPr>
        </p:nvSpPr>
        <p:spPr/>
        <p:txBody>
          <a:bodyPr>
            <a:normAutofit/>
          </a:bodyPr>
          <a:lstStyle/>
          <a:p>
            <a:r>
              <a:rPr lang="en-US" dirty="0"/>
              <a:t>Final Project</a:t>
            </a:r>
          </a:p>
        </p:txBody>
      </p:sp>
      <p:sp>
        <p:nvSpPr>
          <p:cNvPr id="3" name="Content Placeholder 2">
            <a:extLst>
              <a:ext uri="{FF2B5EF4-FFF2-40B4-BE49-F238E27FC236}">
                <a16:creationId xmlns:a16="http://schemas.microsoft.com/office/drawing/2014/main" id="{A3788DC1-2ACA-E78F-303E-B0C8B0AE05AD}"/>
              </a:ext>
            </a:extLst>
          </p:cNvPr>
          <p:cNvSpPr>
            <a:spLocks noGrp="1"/>
          </p:cNvSpPr>
          <p:nvPr>
            <p:ph type="body" sz="quarter" idx="16"/>
          </p:nvPr>
        </p:nvSpPr>
        <p:spPr/>
        <p:txBody>
          <a:bodyPr/>
          <a:lstStyle/>
          <a:p>
            <a:r>
              <a:rPr lang="en-US" dirty="0"/>
              <a:t>No HW after spring break to let you focus on your final project. </a:t>
            </a:r>
          </a:p>
          <a:p>
            <a:r>
              <a:rPr lang="en-US" dirty="0"/>
              <a:t>Must be </a:t>
            </a:r>
            <a:r>
              <a:rPr lang="en-US" dirty="0">
                <a:solidFill>
                  <a:srgbClr val="C00000"/>
                </a:solidFill>
              </a:rPr>
              <a:t>exploring a topic related to the focus of the class</a:t>
            </a:r>
            <a:r>
              <a:rPr lang="en-US" dirty="0"/>
              <a:t>. </a:t>
            </a:r>
          </a:p>
          <a:p>
            <a:r>
              <a:rPr lang="en-US" dirty="0"/>
              <a:t>This is your </a:t>
            </a:r>
            <a:r>
              <a:rPr lang="en-US" dirty="0">
                <a:solidFill>
                  <a:srgbClr val="C00000"/>
                </a:solidFill>
              </a:rPr>
              <a:t>chance to gain research experience</a:t>
            </a:r>
            <a:r>
              <a:rPr lang="en-US" dirty="0"/>
              <a:t> on a topic of interest. </a:t>
            </a:r>
          </a:p>
          <a:p>
            <a:r>
              <a:rPr lang="en-US" dirty="0"/>
              <a:t>Topic choice will be (relatively) free. We will help you develop your ideas!</a:t>
            </a:r>
          </a:p>
          <a:p>
            <a:r>
              <a:rPr lang="en-US" b="1" dirty="0"/>
              <a:t>Deliverables: </a:t>
            </a:r>
          </a:p>
          <a:p>
            <a:pPr marL="685800" lvl="1" indent="-342900">
              <a:buFont typeface="+mj-lt"/>
              <a:buAutoNum type="arabicPeriod"/>
            </a:pPr>
            <a:r>
              <a:rPr lang="en-US" dirty="0"/>
              <a:t>Submit project </a:t>
            </a:r>
            <a:r>
              <a:rPr lang="en-US" b="1" dirty="0"/>
              <a:t>proposal</a:t>
            </a:r>
            <a:r>
              <a:rPr lang="en-US" dirty="0"/>
              <a:t> outline (for our formal review and suggestions) </a:t>
            </a:r>
          </a:p>
          <a:p>
            <a:pPr lvl="2"/>
            <a:r>
              <a:rPr lang="en-US" dirty="0"/>
              <a:t>To make sure that the project is scoped reasonably and doable in your limited time.</a:t>
            </a:r>
          </a:p>
          <a:p>
            <a:pPr marL="685800" lvl="1" indent="-342900">
              <a:buFont typeface="+mj-lt"/>
              <a:buAutoNum type="arabicPeriod"/>
            </a:pPr>
            <a:r>
              <a:rPr lang="en-US" dirty="0"/>
              <a:t>Get excited 🤩 and work on the project</a:t>
            </a:r>
          </a:p>
          <a:p>
            <a:pPr marL="685800" lvl="1" indent="-342900">
              <a:buFont typeface="+mj-lt"/>
              <a:buAutoNum type="arabicPeriod"/>
            </a:pPr>
            <a:r>
              <a:rPr lang="en-US" dirty="0"/>
              <a:t>Midway report </a:t>
            </a:r>
          </a:p>
          <a:p>
            <a:pPr marL="685800" lvl="1" indent="-342900">
              <a:buFont typeface="+mj-lt"/>
              <a:buAutoNum type="arabicPeriod"/>
            </a:pPr>
            <a:r>
              <a:rPr lang="en-US" dirty="0"/>
              <a:t>Final project presentation, poster session, report </a:t>
            </a:r>
          </a:p>
        </p:txBody>
      </p:sp>
    </p:spTree>
    <p:extLst>
      <p:ext uri="{BB962C8B-B14F-4D97-AF65-F5344CB8AC3E}">
        <p14:creationId xmlns:p14="http://schemas.microsoft.com/office/powerpoint/2010/main" val="1442858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type="body" sz="quarter" idx="16"/>
          </p:nvPr>
        </p:nvSpPr>
        <p:spPr/>
        <p:txBody>
          <a:bodyPr>
            <a:normAutofit/>
          </a:bodyPr>
          <a:lstStyle/>
          <a:p>
            <a:r>
              <a:rPr lang="en-US" sz="3600" dirty="0">
                <a:solidFill>
                  <a:srgbClr val="C00000"/>
                </a:solidFill>
              </a:rPr>
              <a:t>Not mandatory! </a:t>
            </a:r>
          </a:p>
          <a:p>
            <a:pPr marL="114300" indent="0">
              <a:buNone/>
            </a:pPr>
            <a:endParaRPr lang="en-US" sz="2400" dirty="0"/>
          </a:p>
          <a:p>
            <a:endParaRPr lang="en-US" sz="2400" dirty="0"/>
          </a:p>
        </p:txBody>
      </p:sp>
    </p:spTree>
    <p:extLst>
      <p:ext uri="{BB962C8B-B14F-4D97-AF65-F5344CB8AC3E}">
        <p14:creationId xmlns:p14="http://schemas.microsoft.com/office/powerpoint/2010/main" val="1321261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B7-A08B-1FD9-EA85-50ED43B21ECA}"/>
              </a:ext>
            </a:extLst>
          </p:cNvPr>
          <p:cNvSpPr>
            <a:spLocks noGrp="1"/>
          </p:cNvSpPr>
          <p:nvPr>
            <p:ph type="title"/>
          </p:nvPr>
        </p:nvSpPr>
        <p:spPr/>
        <p:txBody>
          <a:bodyPr>
            <a:normAutofit/>
          </a:bodyPr>
          <a:lstStyle/>
          <a:p>
            <a:r>
              <a:rPr lang="en-US" dirty="0"/>
              <a:t>Attendance Policy</a:t>
            </a:r>
          </a:p>
        </p:txBody>
      </p:sp>
      <p:sp>
        <p:nvSpPr>
          <p:cNvPr id="3" name="Content Placeholder 2">
            <a:extLst>
              <a:ext uri="{FF2B5EF4-FFF2-40B4-BE49-F238E27FC236}">
                <a16:creationId xmlns:a16="http://schemas.microsoft.com/office/drawing/2014/main" id="{CD964199-178D-FFB7-FDBD-25BDF237A959}"/>
              </a:ext>
            </a:extLst>
          </p:cNvPr>
          <p:cNvSpPr>
            <a:spLocks noGrp="1"/>
          </p:cNvSpPr>
          <p:nvPr>
            <p:ph type="body" sz="quarter" idx="16"/>
          </p:nvPr>
        </p:nvSpPr>
        <p:spPr/>
        <p:txBody>
          <a:bodyPr>
            <a:normAutofit/>
          </a:bodyPr>
          <a:lstStyle/>
          <a:p>
            <a:r>
              <a:rPr lang="en-US" sz="3600" dirty="0">
                <a:solidFill>
                  <a:srgbClr val="C00000"/>
                </a:solidFill>
              </a:rPr>
              <a:t>Not mandatory! </a:t>
            </a:r>
          </a:p>
          <a:p>
            <a:r>
              <a:rPr lang="en-US" sz="2400" dirty="0"/>
              <a:t>No additional grade if you attend. </a:t>
            </a:r>
            <a:br>
              <a:rPr lang="en-US" sz="2400" dirty="0"/>
            </a:br>
            <a:endParaRPr lang="en-US" sz="2400" dirty="0"/>
          </a:p>
          <a:p>
            <a:r>
              <a:rPr lang="en-US" sz="2400" dirty="0"/>
              <a:t>However, it is highly encouraged!! </a:t>
            </a:r>
          </a:p>
          <a:p>
            <a:pPr lvl="1"/>
            <a:r>
              <a:rPr lang="en-US" sz="1800" dirty="0"/>
              <a:t>Participation in class is our chance to learn more effectively.</a:t>
            </a:r>
          </a:p>
          <a:p>
            <a:pPr lvl="1"/>
            <a:r>
              <a:rPr lang="en-US" sz="1800" dirty="0"/>
              <a:t>Come to the class and participate in the discussions! </a:t>
            </a:r>
          </a:p>
          <a:p>
            <a:endParaRPr lang="en-US" sz="2400" dirty="0"/>
          </a:p>
          <a:p>
            <a:endParaRPr lang="en-US" sz="2400" dirty="0"/>
          </a:p>
        </p:txBody>
      </p:sp>
    </p:spTree>
    <p:extLst>
      <p:ext uri="{BB962C8B-B14F-4D97-AF65-F5344CB8AC3E}">
        <p14:creationId xmlns:p14="http://schemas.microsoft.com/office/powerpoint/2010/main" val="908445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44006-D81D-8C55-C41F-618AE6CC5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6F2C73-3504-61AC-4FF4-544415C60CB3}"/>
              </a:ext>
            </a:extLst>
          </p:cNvPr>
          <p:cNvSpPr>
            <a:spLocks noGrp="1"/>
          </p:cNvSpPr>
          <p:nvPr>
            <p:ph type="title"/>
          </p:nvPr>
        </p:nvSpPr>
        <p:spPr/>
        <p:txBody>
          <a:bodyPr>
            <a:normAutofit/>
          </a:bodyPr>
          <a:lstStyle/>
          <a:p>
            <a:r>
              <a:rPr lang="en-US" dirty="0"/>
              <a:t>Quick pulse check (1)</a:t>
            </a:r>
          </a:p>
        </p:txBody>
      </p:sp>
      <p:sp>
        <p:nvSpPr>
          <p:cNvPr id="3" name="Text Placeholder 2">
            <a:extLst>
              <a:ext uri="{FF2B5EF4-FFF2-40B4-BE49-F238E27FC236}">
                <a16:creationId xmlns:a16="http://schemas.microsoft.com/office/drawing/2014/main" id="{7CB4CDCB-A89D-64FA-74FE-F06266D6B37A}"/>
              </a:ext>
            </a:extLst>
          </p:cNvPr>
          <p:cNvSpPr>
            <a:spLocks noGrp="1"/>
          </p:cNvSpPr>
          <p:nvPr>
            <p:ph type="body" sz="quarter" idx="16"/>
          </p:nvPr>
        </p:nvSpPr>
        <p:spPr/>
        <p:txBody>
          <a:bodyPr>
            <a:normAutofit/>
          </a:bodyPr>
          <a:lstStyle/>
          <a:p>
            <a:r>
              <a:rPr lang="en-US" sz="2800" dirty="0"/>
              <a:t>I am a ….: </a:t>
            </a:r>
          </a:p>
          <a:p>
            <a:pPr lvl="1"/>
            <a:r>
              <a:rPr lang="en-US" sz="2000" dirty="0"/>
              <a:t>CS major, </a:t>
            </a:r>
          </a:p>
          <a:p>
            <a:pPr lvl="1"/>
            <a:r>
              <a:rPr lang="en-US" sz="2000" dirty="0"/>
              <a:t>CS minor, </a:t>
            </a:r>
          </a:p>
          <a:p>
            <a:pPr lvl="1"/>
            <a:r>
              <a:rPr lang="en-US" sz="2000" dirty="0"/>
              <a:t>MS student, </a:t>
            </a:r>
          </a:p>
          <a:p>
            <a:pPr lvl="1"/>
            <a:r>
              <a:rPr lang="en-US" sz="2000" dirty="0"/>
              <a:t>PhD student, </a:t>
            </a:r>
          </a:p>
          <a:p>
            <a:pPr lvl="1"/>
            <a:r>
              <a:rPr lang="en-US" sz="2000" dirty="0"/>
              <a:t>studying something else </a:t>
            </a:r>
          </a:p>
        </p:txBody>
      </p:sp>
    </p:spTree>
    <p:extLst>
      <p:ext uri="{BB962C8B-B14F-4D97-AF65-F5344CB8AC3E}">
        <p14:creationId xmlns:p14="http://schemas.microsoft.com/office/powerpoint/2010/main" val="100401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dirty="0"/>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The model is </a:t>
            </a:r>
            <a:r>
              <a:rPr lang="en-US" sz="2400" dirty="0">
                <a:solidFill>
                  <a:srgbClr val="00B050"/>
                </a:solidFill>
              </a:rPr>
              <a:t>extremely good </a:t>
            </a:r>
            <a:r>
              <a:rPr lang="en-US" sz="2400" dirty="0"/>
              <a:t>at important tasks that we can about: why? how? </a:t>
            </a:r>
          </a:p>
          <a:p>
            <a:r>
              <a:rPr lang="en-US" sz="2400" dirty="0"/>
              <a:t>It is </a:t>
            </a:r>
            <a:r>
              <a:rPr lang="en-US" sz="2400" dirty="0">
                <a:solidFill>
                  <a:srgbClr val="FF0000"/>
                </a:solidFill>
              </a:rPr>
              <a:t>easily fails </a:t>
            </a:r>
            <a:r>
              <a:rPr lang="en-US" sz="2400" dirty="0"/>
              <a:t>at seemingly trivial tasks: why?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E47E827A-5827-3199-206C-D2286DCE8F27}"/>
              </a:ext>
            </a:extLst>
          </p:cNvPr>
          <p:cNvSpPr/>
          <p:nvPr/>
        </p:nvSpPr>
        <p:spPr>
          <a:xfrm>
            <a:off x="1495666" y="2834554"/>
            <a:ext cx="7018605" cy="1452775"/>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Why does it make such surprisingly simple mistakes? 🤔</a:t>
            </a:r>
          </a:p>
          <a:p>
            <a:pPr marL="285750" indent="-285750">
              <a:buFont typeface="Arial" panose="020B0604020202020204" pitchFamily="34" charset="0"/>
              <a:buChar char="•"/>
            </a:pPr>
            <a:r>
              <a:rPr lang="en-US" sz="2000" dirty="0">
                <a:solidFill>
                  <a:schemeClr val="tx1"/>
                </a:solidFill>
              </a:rPr>
              <a:t>Can we explain these? </a:t>
            </a:r>
          </a:p>
          <a:p>
            <a:pPr marL="285750" indent="-285750">
              <a:buFont typeface="Arial" panose="020B0604020202020204" pitchFamily="34" charset="0"/>
              <a:buChar char="•"/>
            </a:pPr>
            <a:r>
              <a:rPr lang="en-US" sz="2000" dirty="0">
                <a:solidFill>
                  <a:schemeClr val="tx1"/>
                </a:solidFill>
              </a:rPr>
              <a:t>Can we predict them? </a:t>
            </a:r>
          </a:p>
          <a:p>
            <a:pPr marL="285750" indent="-285750">
              <a:buFont typeface="Arial" panose="020B0604020202020204" pitchFamily="34" charset="0"/>
              <a:buChar char="•"/>
            </a:pPr>
            <a:r>
              <a:rPr lang="en-US" sz="2000" dirty="0">
                <a:solidFill>
                  <a:schemeClr val="tx1"/>
                </a:solidFill>
              </a:rPr>
              <a:t>Can we mitigate (or even better, solve) them?</a:t>
            </a:r>
          </a:p>
        </p:txBody>
      </p:sp>
    </p:spTree>
    <p:extLst>
      <p:ext uri="{BB962C8B-B14F-4D97-AF65-F5344CB8AC3E}">
        <p14:creationId xmlns:p14="http://schemas.microsoft.com/office/powerpoint/2010/main" val="26524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0C5D5-CE49-8917-3E6D-FBB949907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9F8BD-E3B3-894B-7F5B-E552A7502EDD}"/>
              </a:ext>
            </a:extLst>
          </p:cNvPr>
          <p:cNvSpPr>
            <a:spLocks noGrp="1"/>
          </p:cNvSpPr>
          <p:nvPr>
            <p:ph type="title"/>
          </p:nvPr>
        </p:nvSpPr>
        <p:spPr/>
        <p:txBody>
          <a:bodyPr>
            <a:normAutofit/>
          </a:bodyPr>
          <a:lstStyle/>
          <a:p>
            <a:r>
              <a:rPr lang="en-US" dirty="0"/>
              <a:t>Quick pulse check (2)</a:t>
            </a:r>
          </a:p>
        </p:txBody>
      </p:sp>
      <p:sp>
        <p:nvSpPr>
          <p:cNvPr id="3" name="Text Placeholder 2">
            <a:extLst>
              <a:ext uri="{FF2B5EF4-FFF2-40B4-BE49-F238E27FC236}">
                <a16:creationId xmlns:a16="http://schemas.microsoft.com/office/drawing/2014/main" id="{92901FA2-FEF2-6FCC-DC35-82D350732CB6}"/>
              </a:ext>
            </a:extLst>
          </p:cNvPr>
          <p:cNvSpPr>
            <a:spLocks noGrp="1"/>
          </p:cNvSpPr>
          <p:nvPr>
            <p:ph type="body" sz="quarter" idx="16"/>
          </p:nvPr>
        </p:nvSpPr>
        <p:spPr/>
        <p:txBody>
          <a:bodyPr>
            <a:noAutofit/>
          </a:bodyPr>
          <a:lstStyle/>
          <a:p>
            <a:r>
              <a:rPr lang="en-US" sz="2400" dirty="0"/>
              <a:t>Which one best describes you? </a:t>
            </a:r>
          </a:p>
          <a:p>
            <a:pPr marL="939800" lvl="1" indent="-342900">
              <a:buFont typeface="+mj-lt"/>
              <a:buAutoNum type="arabicPeriod"/>
            </a:pPr>
            <a:r>
              <a:rPr lang="en-US" sz="2000" dirty="0"/>
              <a:t>NLP and DL are rather new to me. Looking forward to learning more. </a:t>
            </a:r>
          </a:p>
          <a:p>
            <a:pPr marL="939800" lvl="1" indent="-342900">
              <a:buFont typeface="+mj-lt"/>
              <a:buAutoNum type="arabicPeriod"/>
            </a:pPr>
            <a:r>
              <a:rPr lang="en-US" sz="2000" dirty="0"/>
              <a:t>I am a DL, NLP or self-supervised learning enthusiast – I read casually on these topics. </a:t>
            </a:r>
          </a:p>
          <a:p>
            <a:pPr marL="939800" lvl="1" indent="-342900">
              <a:buFont typeface="+mj-lt"/>
              <a:buAutoNum type="arabicPeriod"/>
            </a:pPr>
            <a:r>
              <a:rPr lang="en-US" sz="2000" dirty="0"/>
              <a:t>I am practitioner of NLP or ML and have already worked with a variety of self-supervised models. </a:t>
            </a:r>
          </a:p>
          <a:p>
            <a:pPr marL="939800" lvl="1" indent="-342900">
              <a:buFont typeface="+mj-lt"/>
              <a:buAutoNum type="arabicPeriod"/>
            </a:pPr>
            <a:r>
              <a:rPr lang="en-US" sz="2000" dirty="0"/>
              <a:t>I am a pro. I could be part of the teaching staff of this class. </a:t>
            </a:r>
          </a:p>
          <a:p>
            <a:pPr lvl="1"/>
            <a:endParaRPr lang="en-US" sz="2400" dirty="0"/>
          </a:p>
        </p:txBody>
      </p:sp>
    </p:spTree>
    <p:extLst>
      <p:ext uri="{BB962C8B-B14F-4D97-AF65-F5344CB8AC3E}">
        <p14:creationId xmlns:p14="http://schemas.microsoft.com/office/powerpoint/2010/main" val="734615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3DBB9-B493-E8BD-E66A-3D12E396E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3D71A-3160-923D-8D83-154B1847A7D7}"/>
              </a:ext>
            </a:extLst>
          </p:cNvPr>
          <p:cNvSpPr>
            <a:spLocks noGrp="1"/>
          </p:cNvSpPr>
          <p:nvPr>
            <p:ph type="title"/>
          </p:nvPr>
        </p:nvSpPr>
        <p:spPr/>
        <p:txBody>
          <a:bodyPr>
            <a:normAutofit/>
          </a:bodyPr>
          <a:lstStyle/>
          <a:p>
            <a:r>
              <a:rPr lang="en-US" dirty="0"/>
              <a:t>Quick pulse check (3)</a:t>
            </a:r>
          </a:p>
        </p:txBody>
      </p:sp>
      <p:sp>
        <p:nvSpPr>
          <p:cNvPr id="3" name="Text Placeholder 2">
            <a:extLst>
              <a:ext uri="{FF2B5EF4-FFF2-40B4-BE49-F238E27FC236}">
                <a16:creationId xmlns:a16="http://schemas.microsoft.com/office/drawing/2014/main" id="{DFD1BD8B-29E4-295A-48B5-1EB025EFE9EE}"/>
              </a:ext>
            </a:extLst>
          </p:cNvPr>
          <p:cNvSpPr>
            <a:spLocks noGrp="1"/>
          </p:cNvSpPr>
          <p:nvPr>
            <p:ph type="body" sz="quarter" idx="16"/>
          </p:nvPr>
        </p:nvSpPr>
        <p:spPr/>
        <p:txBody>
          <a:bodyPr/>
          <a:lstStyle/>
          <a:p>
            <a:r>
              <a:rPr lang="en-US" sz="2800" dirty="0"/>
              <a:t>I have read (and understood) the syllabus!  </a:t>
            </a:r>
          </a:p>
          <a:p>
            <a:pPr lvl="1"/>
            <a:r>
              <a:rPr lang="en-US" sz="2400" dirty="0"/>
              <a:t>Yes</a:t>
            </a:r>
          </a:p>
          <a:p>
            <a:pPr lvl="1"/>
            <a:r>
              <a:rPr lang="en-US" sz="2400" dirty="0"/>
              <a:t>No</a:t>
            </a:r>
          </a:p>
          <a:p>
            <a:pPr lvl="2"/>
            <a:endParaRPr lang="en-US" dirty="0"/>
          </a:p>
        </p:txBody>
      </p:sp>
    </p:spTree>
    <p:extLst>
      <p:ext uri="{BB962C8B-B14F-4D97-AF65-F5344CB8AC3E}">
        <p14:creationId xmlns:p14="http://schemas.microsoft.com/office/powerpoint/2010/main" val="1277974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ECBE-B5C2-0CD3-F7A0-23CAEB469716}"/>
              </a:ext>
            </a:extLst>
          </p:cNvPr>
          <p:cNvSpPr>
            <a:spLocks noGrp="1"/>
          </p:cNvSpPr>
          <p:nvPr>
            <p:ph type="title"/>
          </p:nvPr>
        </p:nvSpPr>
        <p:spPr/>
        <p:txBody>
          <a:bodyPr/>
          <a:lstStyle/>
          <a:p>
            <a:r>
              <a:rPr lang="en-US" dirty="0"/>
              <a:t>Wrapping it up! </a:t>
            </a:r>
          </a:p>
        </p:txBody>
      </p:sp>
      <p:sp>
        <p:nvSpPr>
          <p:cNvPr id="3" name="Text Placeholder 2">
            <a:extLst>
              <a:ext uri="{FF2B5EF4-FFF2-40B4-BE49-F238E27FC236}">
                <a16:creationId xmlns:a16="http://schemas.microsoft.com/office/drawing/2014/main" id="{D26929A6-1259-44BC-91E9-89C1ADFC1D41}"/>
              </a:ext>
            </a:extLst>
          </p:cNvPr>
          <p:cNvSpPr>
            <a:spLocks noGrp="1"/>
          </p:cNvSpPr>
          <p:nvPr>
            <p:ph type="body" sz="quarter" idx="16"/>
          </p:nvPr>
        </p:nvSpPr>
        <p:spPr/>
        <p:txBody>
          <a:bodyPr/>
          <a:lstStyle/>
          <a:p>
            <a:r>
              <a:rPr lang="en-US" dirty="0"/>
              <a:t>HW1 is released! </a:t>
            </a:r>
          </a:p>
          <a:p>
            <a:pPr marL="0" indent="0">
              <a:buNone/>
            </a:pPr>
            <a:endParaRPr lang="en-US" dirty="0"/>
          </a:p>
          <a:p>
            <a:r>
              <a:rPr lang="en-US" dirty="0"/>
              <a:t>If you’re not going to take this, drop the course! </a:t>
            </a:r>
          </a:p>
          <a:p>
            <a:pPr lvl="1"/>
            <a:r>
              <a:rPr lang="en-US" dirty="0"/>
              <a:t>Many are on the waitlist. </a:t>
            </a:r>
          </a:p>
          <a:p>
            <a:pPr lvl="1"/>
            <a:endParaRPr lang="en-US" dirty="0"/>
          </a:p>
          <a:p>
            <a:endParaRPr lang="en-US" dirty="0"/>
          </a:p>
        </p:txBody>
      </p:sp>
    </p:spTree>
    <p:extLst>
      <p:ext uri="{BB962C8B-B14F-4D97-AF65-F5344CB8AC3E}">
        <p14:creationId xmlns:p14="http://schemas.microsoft.com/office/powerpoint/2010/main" val="3305650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DF69-133C-21B3-944E-4CB7B63576C9}"/>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26594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dirty="0"/>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a:normAutofit/>
          </a:bodyPr>
          <a:lstStyle/>
          <a:p>
            <a:pPr>
              <a:spcBef>
                <a:spcPts val="600"/>
              </a:spcBef>
            </a:pPr>
            <a:r>
              <a:rPr lang="en-US" sz="2000" dirty="0"/>
              <a:t>Learn about </a:t>
            </a:r>
            <a:r>
              <a:rPr lang="en-US" sz="2000" b="1" dirty="0"/>
              <a:t>architectures </a:t>
            </a:r>
            <a:r>
              <a:rPr lang="en-US" sz="2000" dirty="0"/>
              <a:t>that serve as foundation </a:t>
            </a:r>
            <a:br>
              <a:rPr lang="en-US" sz="2000" dirty="0"/>
            </a:br>
            <a:r>
              <a:rPr lang="en-US" sz="2000" dirty="0"/>
              <a:t>for tools like </a:t>
            </a:r>
            <a:r>
              <a:rPr lang="en-US" sz="2000" dirty="0" err="1"/>
              <a:t>ChatGPT</a:t>
            </a:r>
            <a:endParaRPr lang="en-US" sz="2000" dirty="0"/>
          </a:p>
          <a:p>
            <a:pPr>
              <a:spcBef>
                <a:spcPts val="600"/>
              </a:spcBef>
            </a:pPr>
            <a:r>
              <a:rPr lang="en-US" sz="2000" dirty="0"/>
              <a:t>Understand a wide range of self-supervised </a:t>
            </a:r>
            <a:r>
              <a:rPr lang="en-US" sz="2000" b="1" dirty="0"/>
              <a:t>algorithms</a:t>
            </a:r>
            <a:endParaRPr lang="en-US" sz="2000" dirty="0"/>
          </a:p>
          <a:p>
            <a:pPr>
              <a:spcBef>
                <a:spcPts val="600"/>
              </a:spcBef>
            </a:pPr>
            <a:r>
              <a:rPr lang="en-US" sz="2000" dirty="0"/>
              <a:t>Fearlessly build and train self-supervised </a:t>
            </a:r>
            <a:r>
              <a:rPr lang="en-US" sz="2000" b="1" dirty="0"/>
              <a:t>models </a:t>
            </a:r>
            <a:r>
              <a:rPr lang="en-US" sz="2000" dirty="0"/>
              <a:t>😤 </a:t>
            </a:r>
          </a:p>
          <a:p>
            <a:pPr>
              <a:spcBef>
                <a:spcPts val="600"/>
              </a:spcBef>
            </a:pPr>
            <a:r>
              <a:rPr lang="en-US" sz="2000" dirty="0"/>
              <a:t>Gain intuitions about the </a:t>
            </a:r>
            <a:r>
              <a:rPr lang="en-US" sz="2000" b="1" dirty="0"/>
              <a:t>capabilities</a:t>
            </a:r>
            <a:r>
              <a:rPr lang="en-US" sz="2000" dirty="0"/>
              <a:t> and </a:t>
            </a:r>
            <a:r>
              <a:rPr lang="en-US" sz="2000" b="1" dirty="0"/>
              <a:t>limitations </a:t>
            </a:r>
            <a:r>
              <a:rPr lang="en-US" sz="2000" dirty="0"/>
              <a:t>of our models </a:t>
            </a:r>
          </a:p>
          <a:p>
            <a:r>
              <a:rPr lang="en-US" sz="2000" dirty="0"/>
              <a:t>Reflect on </a:t>
            </a:r>
            <a:r>
              <a:rPr lang="en-US" sz="2000" b="1" dirty="0"/>
              <a:t>societal impacts: </a:t>
            </a:r>
            <a:r>
              <a:rPr lang="en-US" sz="2000" dirty="0"/>
              <a:t>their misuse, biases, etc. </a:t>
            </a:r>
          </a:p>
        </p:txBody>
      </p:sp>
    </p:spTree>
    <p:extLst>
      <p:ext uri="{BB962C8B-B14F-4D97-AF65-F5344CB8AC3E}">
        <p14:creationId xmlns:p14="http://schemas.microsoft.com/office/powerpoint/2010/main" val="279541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2CD2-E27C-C92B-5D59-6802CE1565D4}"/>
              </a:ext>
            </a:extLst>
          </p:cNvPr>
          <p:cNvSpPr>
            <a:spLocks noGrp="1"/>
          </p:cNvSpPr>
          <p:nvPr>
            <p:ph type="title"/>
          </p:nvPr>
        </p:nvSpPr>
        <p:spPr/>
        <p:txBody>
          <a:bodyPr>
            <a:normAutofit/>
          </a:bodyPr>
          <a:lstStyle/>
          <a:p>
            <a:r>
              <a:rPr lang="en-US" dirty="0"/>
              <a:t>Focus on Natural/Human Language</a:t>
            </a:r>
          </a:p>
        </p:txBody>
      </p:sp>
      <p:sp>
        <p:nvSpPr>
          <p:cNvPr id="4" name="Text Placeholder 3">
            <a:extLst>
              <a:ext uri="{FF2B5EF4-FFF2-40B4-BE49-F238E27FC236}">
                <a16:creationId xmlns:a16="http://schemas.microsoft.com/office/drawing/2014/main" id="{A67AB2BC-67D5-A2CC-20FD-7AD3BA85D483}"/>
              </a:ext>
            </a:extLst>
          </p:cNvPr>
          <p:cNvSpPr>
            <a:spLocks noGrp="1"/>
          </p:cNvSpPr>
          <p:nvPr>
            <p:ph type="body" sz="quarter" idx="16"/>
          </p:nvPr>
        </p:nvSpPr>
        <p:spPr/>
        <p:txBody>
          <a:bodyPr/>
          <a:lstStyle/>
          <a:p>
            <a:r>
              <a:rPr lang="en-US" sz="1800" b="1" dirty="0">
                <a:solidFill>
                  <a:srgbClr val="C00000"/>
                </a:solidFill>
              </a:rPr>
              <a:t>Most</a:t>
            </a:r>
            <a:r>
              <a:rPr lang="en-US" sz="1800" dirty="0">
                <a:solidFill>
                  <a:srgbClr val="C00000"/>
                </a:solidFill>
              </a:rPr>
              <a:t> of the class revolves around </a:t>
            </a:r>
            <a:r>
              <a:rPr lang="en-US" sz="1800" b="1" dirty="0">
                <a:solidFill>
                  <a:srgbClr val="C00000"/>
                </a:solidFill>
              </a:rPr>
              <a:t>natural language</a:t>
            </a:r>
            <a:r>
              <a:rPr lang="en-US" sz="1800" dirty="0">
                <a:solidFill>
                  <a:srgbClr val="C00000"/>
                </a:solidFill>
              </a:rPr>
              <a:t>.</a:t>
            </a:r>
          </a:p>
          <a:p>
            <a:endParaRPr lang="en-US" sz="1800" dirty="0">
              <a:solidFill>
                <a:srgbClr val="C00000"/>
              </a:solidFill>
            </a:endParaRPr>
          </a:p>
          <a:p>
            <a:r>
              <a:rPr lang="en-US" sz="1800" dirty="0">
                <a:solidFill>
                  <a:srgbClr val="C00000"/>
                </a:solidFill>
              </a:rPr>
              <a:t>Why natural language? </a:t>
            </a:r>
          </a:p>
          <a:p>
            <a:pPr lvl="1"/>
            <a:r>
              <a:rPr lang="en-US" sz="1800" dirty="0"/>
              <a:t>It is a </a:t>
            </a:r>
            <a:r>
              <a:rPr lang="en-US" sz="1800" b="1" dirty="0"/>
              <a:t>convenient medium of communication</a:t>
            </a:r>
            <a:r>
              <a:rPr lang="en-US" sz="1800" dirty="0"/>
              <a:t>.</a:t>
            </a:r>
          </a:p>
          <a:p>
            <a:pPr lvl="1"/>
            <a:r>
              <a:rPr lang="en-US" sz="1800" dirty="0"/>
              <a:t>Natural language is our species’ best attempt to encode </a:t>
            </a:r>
            <a:r>
              <a:rPr lang="en-US" sz="1800" b="1" dirty="0"/>
              <a:t>everything about the world </a:t>
            </a:r>
            <a:r>
              <a:rPr lang="en-US" sz="1800" dirty="0"/>
              <a:t>as </a:t>
            </a:r>
            <a:r>
              <a:rPr lang="en-US" sz="1800" b="1" dirty="0"/>
              <a:t>efficiently </a:t>
            </a:r>
            <a:r>
              <a:rPr lang="en-US" sz="1800" dirty="0"/>
              <a:t>as possible.</a:t>
            </a:r>
          </a:p>
          <a:p>
            <a:pPr lvl="1"/>
            <a:r>
              <a:rPr lang="en-US" sz="1800" dirty="0"/>
              <a:t>A huge archive of natural language is </a:t>
            </a:r>
            <a:r>
              <a:rPr lang="en-US" sz="1800" b="1" dirty="0"/>
              <a:t>freely available </a:t>
            </a:r>
            <a:r>
              <a:rPr lang="en-US" sz="1800" dirty="0"/>
              <a:t>(e.g., on the web).</a:t>
            </a:r>
          </a:p>
          <a:p>
            <a:pPr lvl="1"/>
            <a:endParaRPr lang="en-US" sz="1800" dirty="0"/>
          </a:p>
        </p:txBody>
      </p:sp>
    </p:spTree>
    <p:extLst>
      <p:ext uri="{BB962C8B-B14F-4D97-AF65-F5344CB8AC3E}">
        <p14:creationId xmlns:p14="http://schemas.microsoft.com/office/powerpoint/2010/main" val="1371725348"/>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4182</TotalTime>
  <Words>2943</Words>
  <Application>Microsoft Macintosh PowerPoint</Application>
  <PresentationFormat>On-screen Show (16:9)</PresentationFormat>
  <Paragraphs>357</Paragraphs>
  <Slides>73</Slides>
  <Notes>65</Notes>
  <HiddenSlides>1</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73</vt:i4>
      </vt:variant>
    </vt:vector>
  </HeadingPairs>
  <TitlesOfParts>
    <vt:vector size="87" baseType="lpstr">
      <vt:lpstr>Times New Roman</vt:lpstr>
      <vt:lpstr>Courier New</vt:lpstr>
      <vt:lpstr>Arial</vt:lpstr>
      <vt:lpstr>Merriweather Sans</vt:lpstr>
      <vt:lpstr>Source Sans Pro</vt:lpstr>
      <vt:lpstr>Tahoma</vt:lpstr>
      <vt:lpstr>Source Serif Pro</vt:lpstr>
      <vt:lpstr>Roboto</vt:lpstr>
      <vt:lpstr>Consolas</vt:lpstr>
      <vt:lpstr>Corbel</vt:lpstr>
      <vt:lpstr>Calibri</vt:lpstr>
      <vt:lpstr>Wingdings</vt:lpstr>
      <vt:lpstr>EP Presentation Theme - Simple</vt:lpstr>
      <vt:lpstr>2_EP Presentation Theme - Special</vt:lpstr>
      <vt:lpstr>Course Overview</vt:lpstr>
      <vt:lpstr>Why This Course? </vt:lpstr>
      <vt:lpstr>An Example</vt:lpstr>
      <vt:lpstr>An Example</vt:lpstr>
      <vt:lpstr>PowerPoint Presentation</vt:lpstr>
      <vt:lpstr>PowerPoint Presentation</vt:lpstr>
      <vt:lpstr>Why This Course? </vt:lpstr>
      <vt:lpstr>Course Learning Objectives </vt:lpstr>
      <vt:lpstr>Focus on Natural/Human Language</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vt:lpstr>
      <vt:lpstr>Self-Supervised Models</vt:lpstr>
      <vt:lpstr>PowerPoint Presentation</vt:lpstr>
      <vt:lpstr>Progress in AI</vt:lpstr>
      <vt:lpstr>Progress in AI</vt:lpstr>
      <vt:lpstr>Progress in AI</vt:lpstr>
      <vt:lpstr>Force 1: Massive Amount of Data </vt:lpstr>
      <vt:lpstr>Force 2: Computing Power </vt:lpstr>
      <vt:lpstr>Force 2: Computing Power </vt:lpstr>
      <vt:lpstr>Force 2: Computing Power </vt:lpstr>
      <vt:lpstr>Force 3: Algorithmic innovations </vt:lpstr>
      <vt:lpstr>Force 3: Algorithmic innovations </vt:lpstr>
      <vt:lpstr>PowerPoint Presentation</vt:lpstr>
      <vt:lpstr>On terminology</vt:lpstr>
      <vt:lpstr>On terminology</vt:lpstr>
      <vt:lpstr>On terminology</vt:lpstr>
      <vt:lpstr>On terminology</vt:lpstr>
      <vt:lpstr>On terminology</vt:lpstr>
      <vt:lpstr>PowerPoint Presentation</vt:lpstr>
      <vt:lpstr>Current state of Self-supervised Models </vt:lpstr>
      <vt:lpstr>Current state of Self-supervised Models </vt:lpstr>
      <vt:lpstr>Current state of Self-supervised Models </vt:lpstr>
      <vt:lpstr>PowerPoint Presentation</vt:lpstr>
      <vt:lpstr>PowerPoint Presentation</vt:lpstr>
      <vt:lpstr>PowerPoint Presentation</vt:lpstr>
      <vt:lpstr>DALL-E Generation </vt:lpstr>
      <vt:lpstr>Not Morgan Freeman! </vt:lpstr>
      <vt:lpstr>Not Morgan Freeman! </vt:lpstr>
      <vt:lpstr>Course Learning Objectives </vt:lpstr>
      <vt:lpstr>Disclaimer</vt:lpstr>
      <vt:lpstr>Course Logistics</vt:lpstr>
      <vt:lpstr>Course Logistics Brief </vt:lpstr>
      <vt:lpstr>Self-Supervised Models: Course Website</vt:lpstr>
      <vt:lpstr>Self-Supervised Models: Other websites </vt:lpstr>
      <vt:lpstr>Course Prerequisites </vt:lpstr>
      <vt:lpstr>Course Logistics Brief</vt:lpstr>
      <vt:lpstr>Course Work and Grading Policy</vt:lpstr>
      <vt:lpstr>Homework </vt:lpstr>
      <vt:lpstr>Final Project</vt:lpstr>
      <vt:lpstr>Attendance Policy</vt:lpstr>
      <vt:lpstr>Attendance Policy</vt:lpstr>
      <vt:lpstr>Quick pulse check (1)</vt:lpstr>
      <vt:lpstr>Quick pulse check (2)</vt:lpstr>
      <vt:lpstr>Quick pulse check (3)</vt:lpstr>
      <vt:lpstr>Wrapping it up!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63</cp:revision>
  <dcterms:modified xsi:type="dcterms:W3CDTF">2024-01-23T12:32:58Z</dcterms:modified>
</cp:coreProperties>
</file>